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45"/>
  </p:notesMasterIdLst>
  <p:handoutMasterIdLst>
    <p:handoutMasterId r:id="rId46"/>
  </p:handoutMasterIdLst>
  <p:sldIdLst>
    <p:sldId id="400" r:id="rId2"/>
    <p:sldId id="401" r:id="rId3"/>
    <p:sldId id="402" r:id="rId4"/>
    <p:sldId id="403" r:id="rId5"/>
    <p:sldId id="404" r:id="rId6"/>
    <p:sldId id="405" r:id="rId7"/>
    <p:sldId id="417" r:id="rId8"/>
    <p:sldId id="418" r:id="rId9"/>
    <p:sldId id="427" r:id="rId10"/>
    <p:sldId id="428" r:id="rId11"/>
    <p:sldId id="429" r:id="rId12"/>
    <p:sldId id="430" r:id="rId13"/>
    <p:sldId id="431" r:id="rId14"/>
    <p:sldId id="432" r:id="rId15"/>
    <p:sldId id="433" r:id="rId16"/>
    <p:sldId id="434" r:id="rId17"/>
    <p:sldId id="435" r:id="rId18"/>
    <p:sldId id="436" r:id="rId19"/>
    <p:sldId id="437" r:id="rId20"/>
    <p:sldId id="438" r:id="rId21"/>
    <p:sldId id="439" r:id="rId22"/>
    <p:sldId id="440" r:id="rId23"/>
    <p:sldId id="441" r:id="rId24"/>
    <p:sldId id="442" r:id="rId25"/>
    <p:sldId id="443" r:id="rId26"/>
    <p:sldId id="444" r:id="rId27"/>
    <p:sldId id="445" r:id="rId28"/>
    <p:sldId id="446" r:id="rId29"/>
    <p:sldId id="447" r:id="rId30"/>
    <p:sldId id="448" r:id="rId31"/>
    <p:sldId id="449" r:id="rId32"/>
    <p:sldId id="450" r:id="rId33"/>
    <p:sldId id="451" r:id="rId34"/>
    <p:sldId id="452" r:id="rId35"/>
    <p:sldId id="453" r:id="rId36"/>
    <p:sldId id="454" r:id="rId37"/>
    <p:sldId id="455" r:id="rId38"/>
    <p:sldId id="456" r:id="rId39"/>
    <p:sldId id="457" r:id="rId40"/>
    <p:sldId id="460" r:id="rId41"/>
    <p:sldId id="461" r:id="rId42"/>
    <p:sldId id="462" r:id="rId43"/>
    <p:sldId id="465" r:id="rId44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FFCC"/>
    <a:srgbClr val="000000"/>
    <a:srgbClr val="CCFFFF"/>
    <a:srgbClr val="FF3300"/>
    <a:srgbClr val="0000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47" autoAdjust="0"/>
    <p:restoredTop sz="94627" autoAdjust="0"/>
  </p:normalViewPr>
  <p:slideViewPr>
    <p:cSldViewPr snapToGrid="0">
      <p:cViewPr varScale="1">
        <p:scale>
          <a:sx n="63" d="100"/>
          <a:sy n="63" d="100"/>
        </p:scale>
        <p:origin x="1460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Medicinski fakultet u Kragujevcu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Mašinski materijali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Dr Predrag Čanović, vanredni profesor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fld id="{2EBBFB12-1E93-424C-95A8-29F751B4CA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Medicinski fakultet u Kragujevcu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Mašinski materijali</a:t>
            </a:r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 eaLnBrk="1" hangingPunct="1">
              <a:defRPr sz="1300">
                <a:latin typeface="Arial" charset="0"/>
              </a:defRPr>
            </a:lvl1pPr>
          </a:lstStyle>
          <a:p>
            <a:r>
              <a:rPr lang="en-US"/>
              <a:t>Dr Predrag Čanović, vanredni profesor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 eaLnBrk="1" hangingPunct="1">
              <a:defRPr sz="1300">
                <a:latin typeface="Arial" charset="0"/>
              </a:defRPr>
            </a:lvl1pPr>
          </a:lstStyle>
          <a:p>
            <a:fld id="{5070B478-4515-4669-852F-48846C135D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388313-99A4-45D8-BA79-F68056A2FCBF}" type="slidenum">
              <a:rPr lang="en-US"/>
              <a:pPr/>
              <a:t>1</a:t>
            </a:fld>
            <a:endParaRPr lang="en-US"/>
          </a:p>
        </p:txBody>
      </p:sp>
      <p:sp>
        <p:nvSpPr>
          <p:cNvPr id="45465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54659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5466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5C979F86-6CCE-425C-BA8C-E061108C72F0}" type="slidenum">
              <a:rPr lang="en-US" sz="1300">
                <a:latin typeface="Arial" charset="0"/>
              </a:rPr>
              <a:pPr algn="r" defTabSz="990600" eaLnBrk="1" hangingPunct="1"/>
              <a:t>1</a:t>
            </a:fld>
            <a:endParaRPr lang="en-US" sz="1300">
              <a:latin typeface="Arial" charset="0"/>
            </a:endParaRPr>
          </a:p>
        </p:txBody>
      </p:sp>
      <p:sp>
        <p:nvSpPr>
          <p:cNvPr id="4546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546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A16AA3-2836-4E87-B3B0-36F7EE812155}" type="slidenum">
              <a:rPr lang="en-US"/>
              <a:pPr/>
              <a:t>10</a:t>
            </a:fld>
            <a:endParaRPr lang="en-US"/>
          </a:p>
        </p:txBody>
      </p:sp>
      <p:sp>
        <p:nvSpPr>
          <p:cNvPr id="51200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12003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1200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21BE3B18-2915-4465-BA75-6807695658DD}" type="slidenum">
              <a:rPr lang="en-US" sz="1300">
                <a:latin typeface="Arial" charset="0"/>
              </a:rPr>
              <a:pPr algn="r" defTabSz="990600" eaLnBrk="1" hangingPunct="1"/>
              <a:t>10</a:t>
            </a:fld>
            <a:endParaRPr lang="en-US" sz="1300">
              <a:latin typeface="Arial" charset="0"/>
            </a:endParaRPr>
          </a:p>
        </p:txBody>
      </p:sp>
      <p:sp>
        <p:nvSpPr>
          <p:cNvPr id="5120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120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D2FF15-7535-4D86-96D1-2C6142DA4FA5}" type="slidenum">
              <a:rPr lang="en-US"/>
              <a:pPr/>
              <a:t>11</a:t>
            </a:fld>
            <a:endParaRPr lang="en-US"/>
          </a:p>
        </p:txBody>
      </p:sp>
      <p:sp>
        <p:nvSpPr>
          <p:cNvPr id="51405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14051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1405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7B0673B5-7E2E-4D6A-B400-63738FDD666C}" type="slidenum">
              <a:rPr lang="en-US" sz="1300">
                <a:latin typeface="Arial" charset="0"/>
              </a:rPr>
              <a:pPr algn="r" defTabSz="990600" eaLnBrk="1" hangingPunct="1"/>
              <a:t>11</a:t>
            </a:fld>
            <a:endParaRPr lang="en-US" sz="1300">
              <a:latin typeface="Arial" charset="0"/>
            </a:endParaRPr>
          </a:p>
        </p:txBody>
      </p:sp>
      <p:sp>
        <p:nvSpPr>
          <p:cNvPr id="5140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140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8A695-996F-428D-B8CA-A1D998D38EE3}" type="slidenum">
              <a:rPr lang="en-US"/>
              <a:pPr/>
              <a:t>12</a:t>
            </a:fld>
            <a:endParaRPr lang="en-US"/>
          </a:p>
        </p:txBody>
      </p:sp>
      <p:sp>
        <p:nvSpPr>
          <p:cNvPr id="516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16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F09CD-00D7-415D-B836-D97D2C134A24}" type="slidenum">
              <a:rPr lang="en-US"/>
              <a:pPr/>
              <a:t>13</a:t>
            </a:fld>
            <a:endParaRPr lang="en-US"/>
          </a:p>
        </p:txBody>
      </p:sp>
      <p:sp>
        <p:nvSpPr>
          <p:cNvPr id="518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18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28A1B9-ACF8-4D59-A08F-1073B76CC283}" type="slidenum">
              <a:rPr lang="en-US"/>
              <a:pPr/>
              <a:t>14</a:t>
            </a:fld>
            <a:endParaRPr lang="en-US"/>
          </a:p>
        </p:txBody>
      </p:sp>
      <p:sp>
        <p:nvSpPr>
          <p:cNvPr id="520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20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DF4DA8-7D18-4110-8E4E-F191299FAA06}" type="slidenum">
              <a:rPr lang="en-US"/>
              <a:pPr/>
              <a:t>15</a:t>
            </a:fld>
            <a:endParaRPr lang="en-US"/>
          </a:p>
        </p:txBody>
      </p:sp>
      <p:sp>
        <p:nvSpPr>
          <p:cNvPr id="522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22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BB1FEF-0812-471A-856E-05942A403CD3}" type="slidenum">
              <a:rPr lang="en-US"/>
              <a:pPr/>
              <a:t>16</a:t>
            </a:fld>
            <a:endParaRPr lang="en-US"/>
          </a:p>
        </p:txBody>
      </p:sp>
      <p:sp>
        <p:nvSpPr>
          <p:cNvPr id="524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24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8701BF-BF1C-449E-96DF-DED0FCE1F8B2}" type="slidenum">
              <a:rPr lang="en-US"/>
              <a:pPr/>
              <a:t>17</a:t>
            </a:fld>
            <a:endParaRPr lang="en-US"/>
          </a:p>
        </p:txBody>
      </p:sp>
      <p:sp>
        <p:nvSpPr>
          <p:cNvPr id="52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BD12AE-AA8E-47AD-BB10-DD1454160AAF}" type="slidenum">
              <a:rPr lang="en-US"/>
              <a:pPr/>
              <a:t>18</a:t>
            </a:fld>
            <a:endParaRPr lang="en-US"/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248CF8-DF44-4C05-90AD-48709F25CB4A}" type="slidenum">
              <a:rPr lang="en-US"/>
              <a:pPr/>
              <a:t>19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A84DC8-296C-4BD2-842F-C397CC01339F}" type="slidenum">
              <a:rPr lang="en-US"/>
              <a:pPr/>
              <a:t>2</a:t>
            </a:fld>
            <a:endParaRPr lang="en-US"/>
          </a:p>
        </p:txBody>
      </p:sp>
      <p:sp>
        <p:nvSpPr>
          <p:cNvPr id="4567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56707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5670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EC5AE67F-489E-4DE9-9068-9E14C13D8AE5}" type="slidenum">
              <a:rPr lang="en-US" sz="1300">
                <a:latin typeface="Arial" charset="0"/>
              </a:rPr>
              <a:pPr algn="r" defTabSz="990600" eaLnBrk="1" hangingPunct="1"/>
              <a:t>2</a:t>
            </a:fld>
            <a:endParaRPr lang="en-US" sz="1300">
              <a:latin typeface="Arial" charset="0"/>
            </a:endParaRPr>
          </a:p>
        </p:txBody>
      </p:sp>
      <p:sp>
        <p:nvSpPr>
          <p:cNvPr id="4567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567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9459D1-774E-4FF8-80D4-C65564D5AC42}" type="slidenum">
              <a:rPr lang="en-US"/>
              <a:pPr/>
              <a:t>20</a:t>
            </a:fld>
            <a:endParaRPr lang="en-US"/>
          </a:p>
        </p:txBody>
      </p:sp>
      <p:sp>
        <p:nvSpPr>
          <p:cNvPr id="532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AEBD78-BF10-4837-BC14-D06FE97FC8A2}" type="slidenum">
              <a:rPr lang="en-US"/>
              <a:pPr/>
              <a:t>21</a:t>
            </a:fld>
            <a:endParaRPr lang="en-US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467B60-A996-4B54-B2FC-47C3C05477FB}" type="slidenum">
              <a:rPr lang="en-US"/>
              <a:pPr/>
              <a:t>22</a:t>
            </a:fld>
            <a:endParaRPr lang="en-US"/>
          </a:p>
        </p:txBody>
      </p:sp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B65C4B-29B4-4D0C-BA0E-0CB4A46E8660}" type="slidenum">
              <a:rPr lang="en-US"/>
              <a:pPr/>
              <a:t>23</a:t>
            </a:fld>
            <a:endParaRPr lang="en-US"/>
          </a:p>
        </p:txBody>
      </p:sp>
      <p:sp>
        <p:nvSpPr>
          <p:cNvPr id="53862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38627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3862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6DA0BB36-4175-44D6-BFBF-8449592BE3D5}" type="slidenum">
              <a:rPr lang="en-US" sz="1300">
                <a:latin typeface="Arial" charset="0"/>
              </a:rPr>
              <a:pPr algn="r" defTabSz="990600" eaLnBrk="1" hangingPunct="1"/>
              <a:t>23</a:t>
            </a:fld>
            <a:endParaRPr lang="en-US" sz="1300">
              <a:latin typeface="Arial" charset="0"/>
            </a:endParaRPr>
          </a:p>
        </p:txBody>
      </p:sp>
      <p:sp>
        <p:nvSpPr>
          <p:cNvPr id="5386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38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4DE230-BA19-44A5-B148-344BBB4DCAB6}" type="slidenum">
              <a:rPr lang="en-US"/>
              <a:pPr/>
              <a:t>24</a:t>
            </a:fld>
            <a:endParaRPr lang="en-US"/>
          </a:p>
        </p:txBody>
      </p:sp>
      <p:sp>
        <p:nvSpPr>
          <p:cNvPr id="540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40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90016A-B67A-446F-B16A-260234506715}" type="slidenum">
              <a:rPr lang="en-US"/>
              <a:pPr/>
              <a:t>25</a:t>
            </a:fld>
            <a:endParaRPr lang="en-US"/>
          </a:p>
        </p:txBody>
      </p:sp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524949-138B-406F-B597-4728361FF544}" type="slidenum">
              <a:rPr lang="en-US"/>
              <a:pPr/>
              <a:t>26</a:t>
            </a:fld>
            <a:endParaRPr lang="en-US"/>
          </a:p>
        </p:txBody>
      </p:sp>
      <p:sp>
        <p:nvSpPr>
          <p:cNvPr id="54477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44771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4477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440A02D2-6C40-4D7A-B90C-E88BEFEB593D}" type="slidenum">
              <a:rPr lang="en-US" sz="1300">
                <a:latin typeface="Arial" charset="0"/>
              </a:rPr>
              <a:pPr algn="r" defTabSz="990600" eaLnBrk="1" hangingPunct="1"/>
              <a:t>26</a:t>
            </a:fld>
            <a:endParaRPr lang="en-US" sz="1300">
              <a:latin typeface="Arial" charset="0"/>
            </a:endParaRPr>
          </a:p>
        </p:txBody>
      </p:sp>
      <p:sp>
        <p:nvSpPr>
          <p:cNvPr id="54477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447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2D14D-F2BB-4AA6-9456-B8BBEAE31842}" type="slidenum">
              <a:rPr lang="en-US"/>
              <a:pPr/>
              <a:t>27</a:t>
            </a:fld>
            <a:endParaRPr lang="en-US"/>
          </a:p>
        </p:txBody>
      </p:sp>
      <p:sp>
        <p:nvSpPr>
          <p:cNvPr id="546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46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0F0D57-678C-46F0-B348-699CDB1B5480}" type="slidenum">
              <a:rPr lang="en-US"/>
              <a:pPr/>
              <a:t>28</a:t>
            </a:fld>
            <a:endParaRPr lang="en-US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680459-2D22-4053-9D61-9D2C8860C842}" type="slidenum">
              <a:rPr lang="en-US"/>
              <a:pPr/>
              <a:t>29</a:t>
            </a:fld>
            <a:endParaRPr lang="en-US"/>
          </a:p>
        </p:txBody>
      </p:sp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20F2DD-CDA8-46A7-9398-56F9F2C46AF5}" type="slidenum">
              <a:rPr lang="en-US"/>
              <a:pPr/>
              <a:t>3</a:t>
            </a:fld>
            <a:endParaRPr lang="en-US"/>
          </a:p>
        </p:txBody>
      </p:sp>
      <p:sp>
        <p:nvSpPr>
          <p:cNvPr id="45875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58755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5875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A5BF70DD-39D7-40D4-A50A-19F596DC7B2C}" type="slidenum">
              <a:rPr lang="en-US" sz="1300">
                <a:latin typeface="Arial" charset="0"/>
              </a:rPr>
              <a:pPr algn="r" defTabSz="990600" eaLnBrk="1" hangingPunct="1"/>
              <a:t>3</a:t>
            </a:fld>
            <a:endParaRPr lang="en-US" sz="1300">
              <a:latin typeface="Arial" charset="0"/>
            </a:endParaRPr>
          </a:p>
        </p:txBody>
      </p:sp>
      <p:sp>
        <p:nvSpPr>
          <p:cNvPr id="4587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587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EF2150-7D9B-423C-AB54-2D85397895CF}" type="slidenum">
              <a:rPr lang="en-US"/>
              <a:pPr/>
              <a:t>30</a:t>
            </a:fld>
            <a:endParaRPr lang="en-US"/>
          </a:p>
        </p:txBody>
      </p:sp>
      <p:sp>
        <p:nvSpPr>
          <p:cNvPr id="552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52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6362C0-4998-4FBB-B6A4-7C7D6DF03CC4}" type="slidenum">
              <a:rPr lang="en-US"/>
              <a:pPr/>
              <a:t>31</a:t>
            </a:fld>
            <a:endParaRPr lang="en-US"/>
          </a:p>
        </p:txBody>
      </p:sp>
      <p:sp>
        <p:nvSpPr>
          <p:cNvPr id="55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E039F5-0DA7-41BB-AC32-4641448033E4}" type="slidenum">
              <a:rPr lang="en-US"/>
              <a:pPr/>
              <a:t>32</a:t>
            </a:fld>
            <a:endParaRPr lang="en-US"/>
          </a:p>
        </p:txBody>
      </p:sp>
      <p:sp>
        <p:nvSpPr>
          <p:cNvPr id="55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BC0127-B0F1-4DE9-8593-2A78F67A4B77}" type="slidenum">
              <a:rPr lang="en-US"/>
              <a:pPr/>
              <a:t>33</a:t>
            </a:fld>
            <a:endParaRPr lang="en-US"/>
          </a:p>
        </p:txBody>
      </p:sp>
      <p:sp>
        <p:nvSpPr>
          <p:cNvPr id="5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BD7CB6-0A42-40C7-B605-F57EBC37845E}" type="slidenum">
              <a:rPr lang="en-US"/>
              <a:pPr/>
              <a:t>34</a:t>
            </a:fld>
            <a:endParaRPr lang="en-US"/>
          </a:p>
        </p:txBody>
      </p:sp>
      <p:sp>
        <p:nvSpPr>
          <p:cNvPr id="56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83A7D0-D01C-4991-AF33-C6ECFDC3920E}" type="slidenum">
              <a:rPr lang="en-US"/>
              <a:pPr/>
              <a:t>35</a:t>
            </a:fld>
            <a:endParaRPr lang="en-US"/>
          </a:p>
        </p:txBody>
      </p:sp>
      <p:sp>
        <p:nvSpPr>
          <p:cNvPr id="56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63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519B41-5411-43F4-BBB8-15B4341D4C49}" type="slidenum">
              <a:rPr lang="en-US"/>
              <a:pPr/>
              <a:t>36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4C6EFB-2AC5-42BA-ACAC-971809218058}" type="slidenum">
              <a:rPr lang="en-US"/>
              <a:pPr/>
              <a:t>37</a:t>
            </a:fld>
            <a:endParaRPr lang="en-US"/>
          </a:p>
        </p:txBody>
      </p:sp>
      <p:sp>
        <p:nvSpPr>
          <p:cNvPr id="567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67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A49FBD-69D6-4CCC-BD3D-96138A5C3EDA}" type="slidenum">
              <a:rPr lang="en-US"/>
              <a:pPr/>
              <a:t>38</a:t>
            </a:fld>
            <a:endParaRPr lang="en-US"/>
          </a:p>
        </p:txBody>
      </p:sp>
      <p:sp>
        <p:nvSpPr>
          <p:cNvPr id="569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69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AE03F0-B891-4F29-A360-B30B2FFEBDAB}" type="slidenum">
              <a:rPr lang="en-US"/>
              <a:pPr/>
              <a:t>39</a:t>
            </a:fld>
            <a:endParaRPr lang="en-US"/>
          </a:p>
        </p:txBody>
      </p:sp>
      <p:sp>
        <p:nvSpPr>
          <p:cNvPr id="571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71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DE2A7E-ECA2-40D6-A1C0-BC3EB3809EFE}" type="slidenum">
              <a:rPr lang="en-US"/>
              <a:pPr/>
              <a:t>4</a:t>
            </a:fld>
            <a:endParaRPr lang="en-US"/>
          </a:p>
        </p:txBody>
      </p:sp>
      <p:sp>
        <p:nvSpPr>
          <p:cNvPr id="46080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60803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6080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E4E27801-AF61-4D10-B92D-D124F26A97EA}" type="slidenum">
              <a:rPr lang="en-US" sz="1300">
                <a:latin typeface="Arial" charset="0"/>
              </a:rPr>
              <a:pPr algn="r" defTabSz="990600" eaLnBrk="1" hangingPunct="1"/>
              <a:t>4</a:t>
            </a:fld>
            <a:endParaRPr lang="en-US" sz="1300">
              <a:latin typeface="Arial" charset="0"/>
            </a:endParaRPr>
          </a:p>
        </p:txBody>
      </p:sp>
      <p:sp>
        <p:nvSpPr>
          <p:cNvPr id="4608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608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2ED183-435C-4324-97F2-0952DE6992C8}" type="slidenum">
              <a:rPr lang="en-US"/>
              <a:pPr/>
              <a:t>40</a:t>
            </a:fld>
            <a:endParaRPr lang="en-US"/>
          </a:p>
        </p:txBody>
      </p:sp>
      <p:sp>
        <p:nvSpPr>
          <p:cNvPr id="577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77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2C6DB0-03E8-430F-BBD9-0484A2F5A5BC}" type="slidenum">
              <a:rPr lang="en-US"/>
              <a:pPr/>
              <a:t>41</a:t>
            </a:fld>
            <a:endParaRPr lang="en-US"/>
          </a:p>
        </p:txBody>
      </p:sp>
      <p:sp>
        <p:nvSpPr>
          <p:cNvPr id="57958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79587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79588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FE9700D4-6865-43AA-8766-13F99E77E32F}" type="slidenum">
              <a:rPr lang="en-US" sz="1300">
                <a:latin typeface="Arial" charset="0"/>
              </a:rPr>
              <a:pPr algn="r" defTabSz="990600" eaLnBrk="1" hangingPunct="1"/>
              <a:t>41</a:t>
            </a:fld>
            <a:endParaRPr lang="en-US" sz="1300">
              <a:latin typeface="Arial" charset="0"/>
            </a:endParaRPr>
          </a:p>
        </p:txBody>
      </p:sp>
      <p:sp>
        <p:nvSpPr>
          <p:cNvPr id="5795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795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312925-80A9-4973-8889-CA0E459DF644}" type="slidenum">
              <a:rPr lang="en-US"/>
              <a:pPr/>
              <a:t>42</a:t>
            </a:fld>
            <a:endParaRPr lang="en-US"/>
          </a:p>
        </p:txBody>
      </p:sp>
      <p:sp>
        <p:nvSpPr>
          <p:cNvPr id="58163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81635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8163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45B16E29-2D24-4C5F-A48D-CAC1E0DCA718}" type="slidenum">
              <a:rPr lang="en-US" sz="1300">
                <a:latin typeface="Arial" charset="0"/>
              </a:rPr>
              <a:pPr algn="r" defTabSz="990600" eaLnBrk="1" hangingPunct="1"/>
              <a:t>42</a:t>
            </a:fld>
            <a:endParaRPr lang="en-US" sz="1300">
              <a:latin typeface="Arial" charset="0"/>
            </a:endParaRPr>
          </a:p>
        </p:txBody>
      </p:sp>
      <p:sp>
        <p:nvSpPr>
          <p:cNvPr id="5816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816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C61565-4E38-4A99-8EEE-21FD61A2CD46}" type="slidenum">
              <a:rPr lang="en-US"/>
              <a:pPr/>
              <a:t>43</a:t>
            </a:fld>
            <a:endParaRPr lang="en-US"/>
          </a:p>
        </p:txBody>
      </p:sp>
      <p:sp>
        <p:nvSpPr>
          <p:cNvPr id="58777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87779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8778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A3A898A5-25F0-47C6-BF0F-64AC0366AA21}" type="slidenum">
              <a:rPr lang="en-US" sz="1300">
                <a:latin typeface="Arial" charset="0"/>
              </a:rPr>
              <a:pPr algn="r" defTabSz="990600" eaLnBrk="1" hangingPunct="1"/>
              <a:t>43</a:t>
            </a:fld>
            <a:endParaRPr lang="en-US" sz="1300">
              <a:latin typeface="Arial" charset="0"/>
            </a:endParaRPr>
          </a:p>
        </p:txBody>
      </p:sp>
      <p:sp>
        <p:nvSpPr>
          <p:cNvPr id="58778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6512" cy="3836988"/>
          </a:xfrm>
          <a:ln/>
        </p:spPr>
      </p:sp>
      <p:sp>
        <p:nvSpPr>
          <p:cNvPr id="5877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59338"/>
            <a:ext cx="5680075" cy="46069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E9CC1D-5F3A-4E00-B803-5386F875455E}" type="slidenum">
              <a:rPr lang="en-US"/>
              <a:pPr/>
              <a:t>5</a:t>
            </a:fld>
            <a:endParaRPr lang="en-US"/>
          </a:p>
        </p:txBody>
      </p:sp>
      <p:sp>
        <p:nvSpPr>
          <p:cNvPr id="46285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62851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62852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41D8814A-1B65-4804-ABA4-8B4519F600EA}" type="slidenum">
              <a:rPr lang="en-US" sz="1300">
                <a:latin typeface="Arial" charset="0"/>
              </a:rPr>
              <a:pPr algn="r" defTabSz="990600" eaLnBrk="1" hangingPunct="1"/>
              <a:t>5</a:t>
            </a:fld>
            <a:endParaRPr lang="en-US" sz="1300">
              <a:latin typeface="Arial" charset="0"/>
            </a:endParaRPr>
          </a:p>
        </p:txBody>
      </p:sp>
      <p:sp>
        <p:nvSpPr>
          <p:cNvPr id="4628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628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6B5D4A-E7ED-442F-BC88-06FEB274C645}" type="slidenum">
              <a:rPr lang="en-US"/>
              <a:pPr/>
              <a:t>6</a:t>
            </a:fld>
            <a:endParaRPr lang="en-US"/>
          </a:p>
        </p:txBody>
      </p:sp>
      <p:sp>
        <p:nvSpPr>
          <p:cNvPr id="46489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64899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64900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4D0B4631-C165-4EE5-A43E-5DDE627A550A}" type="slidenum">
              <a:rPr lang="en-US" sz="1300">
                <a:latin typeface="Arial" charset="0"/>
              </a:rPr>
              <a:pPr algn="r" defTabSz="990600" eaLnBrk="1" hangingPunct="1"/>
              <a:t>6</a:t>
            </a:fld>
            <a:endParaRPr lang="en-US" sz="1300">
              <a:latin typeface="Arial" charset="0"/>
            </a:endParaRPr>
          </a:p>
        </p:txBody>
      </p:sp>
      <p:sp>
        <p:nvSpPr>
          <p:cNvPr id="4649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649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A7DCAB-6495-41D4-BE77-A638167F31AD}" type="slidenum">
              <a:rPr lang="en-US"/>
              <a:pPr/>
              <a:t>7</a:t>
            </a:fld>
            <a:endParaRPr lang="en-US"/>
          </a:p>
        </p:txBody>
      </p:sp>
      <p:sp>
        <p:nvSpPr>
          <p:cNvPr id="48947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89475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8947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5CAC749F-E12E-4E76-99C1-A3AEC8B34F10}" type="slidenum">
              <a:rPr lang="en-US" sz="1300">
                <a:latin typeface="Arial" charset="0"/>
              </a:rPr>
              <a:pPr algn="r" defTabSz="990600" eaLnBrk="1" hangingPunct="1"/>
              <a:t>7</a:t>
            </a:fld>
            <a:endParaRPr lang="en-US" sz="1300">
              <a:latin typeface="Arial" charset="0"/>
            </a:endParaRPr>
          </a:p>
        </p:txBody>
      </p:sp>
      <p:sp>
        <p:nvSpPr>
          <p:cNvPr id="4894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894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510234-3DEF-417B-99B9-25E6DCC1B687}" type="slidenum">
              <a:rPr lang="en-US"/>
              <a:pPr/>
              <a:t>8</a:t>
            </a:fld>
            <a:endParaRPr lang="en-US"/>
          </a:p>
        </p:txBody>
      </p:sp>
      <p:sp>
        <p:nvSpPr>
          <p:cNvPr id="49152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491523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491524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064BA00F-72FE-4114-90B3-82F9C55F4236}" type="slidenum">
              <a:rPr lang="en-US" sz="1300">
                <a:latin typeface="Arial" charset="0"/>
              </a:rPr>
              <a:pPr algn="r" defTabSz="990600" eaLnBrk="1" hangingPunct="1"/>
              <a:t>8</a:t>
            </a:fld>
            <a:endParaRPr lang="en-US" sz="1300">
              <a:latin typeface="Arial" charset="0"/>
            </a:endParaRPr>
          </a:p>
        </p:txBody>
      </p:sp>
      <p:sp>
        <p:nvSpPr>
          <p:cNvPr id="4915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4915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Medicinski fakultet u Kragujevcu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Dr Predrag Čanović, vanredni profesor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D488B1-690B-4C95-B187-4D12D71D5760}" type="slidenum">
              <a:rPr lang="en-US"/>
              <a:pPr/>
              <a:t>9</a:t>
            </a:fld>
            <a:endParaRPr lang="en-US"/>
          </a:p>
        </p:txBody>
      </p:sp>
      <p:sp>
        <p:nvSpPr>
          <p:cNvPr id="50995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/>
          <a:lstStyle/>
          <a:p>
            <a:pPr defTabSz="990600" eaLnBrk="1" hangingPunct="1"/>
            <a:r>
              <a:rPr lang="en-US" sz="1300">
                <a:latin typeface="Arial" charset="0"/>
              </a:rPr>
              <a:t>Medicinski fakultet u Kragujevcu</a:t>
            </a:r>
          </a:p>
        </p:txBody>
      </p:sp>
      <p:sp>
        <p:nvSpPr>
          <p:cNvPr id="509955" name="Rectangle 6"/>
          <p:cNvSpPr txBox="1">
            <a:spLocks noGrp="1" noChangeArrowheads="1"/>
          </p:cNvSpPr>
          <p:nvPr/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defTabSz="990600" eaLnBrk="1" hangingPunct="1"/>
            <a:r>
              <a:rPr lang="en-US" sz="1300">
                <a:latin typeface="Arial" charset="0"/>
              </a:rPr>
              <a:t>Dr Predrag Čanović, vanredni profesor</a:t>
            </a:r>
          </a:p>
        </p:txBody>
      </p:sp>
      <p:sp>
        <p:nvSpPr>
          <p:cNvPr id="509956" name="Rectangle 7"/>
          <p:cNvSpPr txBox="1">
            <a:spLocks noGrp="1"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 eaLnBrk="1" hangingPunct="1"/>
            <a:fld id="{B71375BD-5288-4AE6-9DE2-3C18259BA5C2}" type="slidenum">
              <a:rPr lang="en-US" sz="1300">
                <a:latin typeface="Arial" charset="0"/>
              </a:rPr>
              <a:pPr algn="r" defTabSz="990600" eaLnBrk="1" hangingPunct="1"/>
              <a:t>9</a:t>
            </a:fld>
            <a:endParaRPr lang="en-US" sz="1300">
              <a:latin typeface="Arial" charset="0"/>
            </a:endParaRPr>
          </a:p>
        </p:txBody>
      </p:sp>
      <p:sp>
        <p:nvSpPr>
          <p:cNvPr id="5099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099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77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60771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60772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73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0774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775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0776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60777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60778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79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80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81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82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783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6078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078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0786" name="Rectangle 18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8E975DA-1AB2-44A3-8107-97D7DB262381}" type="datetime1">
              <a:rPr lang="en-US"/>
              <a:pPr/>
              <a:t>4/19/2022</a:t>
            </a:fld>
            <a:endParaRPr lang="en-US"/>
          </a:p>
        </p:txBody>
      </p:sp>
      <p:sp>
        <p:nvSpPr>
          <p:cNvPr id="160787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 anchor="t"/>
          <a:lstStyle>
            <a:lvl1pPr>
              <a:defRPr sz="1000" i="0">
                <a:solidFill>
                  <a:schemeClr val="tx1"/>
                </a:solidFill>
              </a:defRPr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160788" name="Rectangle 2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05600" y="6248400"/>
            <a:ext cx="1905000" cy="457200"/>
          </a:xfrm>
        </p:spPr>
        <p:txBody>
          <a:bodyPr anchor="t"/>
          <a:lstStyle>
            <a:lvl1pPr>
              <a:defRPr sz="1000" b="0">
                <a:solidFill>
                  <a:schemeClr val="tx1"/>
                </a:solidFill>
              </a:defRPr>
            </a:lvl1pPr>
          </a:lstStyle>
          <a:p>
            <a:fld id="{A03047E1-E612-4376-8433-B6C74ED1DD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AEC7DE3-CFE5-44C0-8AB7-B41C888604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8D0F6A-8EF0-4F5E-8BF2-9306340264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B75BD7-69FC-40A5-8D44-6BA0537400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FCE8AA-5ECE-4DFA-8AF6-C0E549C028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A4CEE3-FBD0-4330-ABC4-7D107D891F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5D83B1-4DF7-4557-B627-5FA55F0117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FE031DF-5B2D-401C-9138-5D6F4AA779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0AF9927-2F93-4A3D-9A85-903DBF659C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1A81CB1-7ADC-4331-A00E-117CFCF39C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542677-1546-4F8F-87D1-71382B234D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74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5974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74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59749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5975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75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975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976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976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400800"/>
            <a:ext cx="4895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15976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01025" y="6400800"/>
            <a:ext cx="94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38A7C16-D9C9-4B56-81B5-BD9065AF62F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B84F0AC-43AC-42BF-B93C-74029F76FDD7}" type="slidenum">
              <a:rPr lang="en-US"/>
              <a:pPr/>
              <a:t>1</a:t>
            </a:fld>
            <a:endParaRPr lang="en-US"/>
          </a:p>
        </p:txBody>
      </p:sp>
      <p:sp>
        <p:nvSpPr>
          <p:cNvPr id="453636" name="Text Box 4"/>
          <p:cNvSpPr txBox="1">
            <a:spLocks noChangeArrowheads="1"/>
          </p:cNvSpPr>
          <p:nvPr/>
        </p:nvSpPr>
        <p:spPr bwMode="auto">
          <a:xfrm>
            <a:off x="323850" y="260350"/>
            <a:ext cx="706120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Cyrl-CS" sz="3600" b="1" i="1">
                <a:solidFill>
                  <a:srgbClr val="FFFF00"/>
                </a:solidFill>
                <a:latin typeface="Comic Sans MS" pitchFamily="66" charset="0"/>
              </a:rPr>
              <a:t>Инфективне болести</a:t>
            </a:r>
          </a:p>
          <a:p>
            <a:pPr algn="ctr">
              <a:spcBef>
                <a:spcPct val="50000"/>
              </a:spcBef>
              <a:buFontTx/>
              <a:buChar char="-"/>
            </a:pPr>
            <a:r>
              <a:rPr lang="sr-Cyrl-CS" sz="2400" b="1" i="1">
                <a:solidFill>
                  <a:srgbClr val="FFFF00"/>
                </a:solidFill>
                <a:latin typeface="Comic Sans MS" pitchFamily="66" charset="0"/>
              </a:rPr>
              <a:t> Предавање -</a:t>
            </a:r>
          </a:p>
          <a:p>
            <a:pPr algn="ctr">
              <a:spcBef>
                <a:spcPct val="50000"/>
              </a:spcBef>
            </a:pPr>
            <a:r>
              <a:rPr lang="sr-Cyrl-CS" sz="4400" b="1" i="1">
                <a:solidFill>
                  <a:srgbClr val="FFFF00"/>
                </a:solidFill>
                <a:latin typeface="Comic Sans MS" pitchFamily="66" charset="0"/>
              </a:rPr>
              <a:t>ЕНТЕРОВИРУСНЕ ИНФЕКЦИЈЕ</a:t>
            </a:r>
          </a:p>
        </p:txBody>
      </p:sp>
      <p:pic>
        <p:nvPicPr>
          <p:cNvPr id="453637" name="Picture 12" descr="hand%20foot%20mouth%20disease%2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38" y="3367088"/>
            <a:ext cx="3716337" cy="284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3638" name="Picture 13" descr="polio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56313" y="2546350"/>
            <a:ext cx="2870200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3639" name="Picture 14" descr="2366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84563" y="3103563"/>
            <a:ext cx="27305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428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32DDE5-30CA-4327-9835-8871FBDDBCC6}" type="slidenum">
              <a:rPr lang="en-US"/>
              <a:pPr/>
              <a:t>10</a:t>
            </a:fld>
            <a:endParaRPr lang="en-US"/>
          </a:p>
        </p:txBody>
      </p:sp>
      <p:graphicFrame>
        <p:nvGraphicFramePr>
          <p:cNvPr id="510979" name="Object 3"/>
          <p:cNvGraphicFramePr>
            <a:graphicFrameLocks noChangeAspect="1"/>
          </p:cNvGraphicFramePr>
          <p:nvPr/>
        </p:nvGraphicFramePr>
        <p:xfrm>
          <a:off x="2714625" y="2878138"/>
          <a:ext cx="3760788" cy="3608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0981" name="Designer Drawing" r:id="rId4" imgW="2819400" imgH="2705100" progId="">
                  <p:embed/>
                </p:oleObj>
              </mc:Choice>
              <mc:Fallback>
                <p:oleObj name="Designer Drawing" r:id="rId4" imgW="2819400" imgH="2705100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25" y="2878138"/>
                        <a:ext cx="3760788" cy="3608387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0980" name="Text Box 4"/>
          <p:cNvSpPr txBox="1">
            <a:spLocks noChangeArrowheads="1"/>
          </p:cNvSpPr>
          <p:nvPr/>
        </p:nvSpPr>
        <p:spPr bwMode="auto">
          <a:xfrm>
            <a:off x="930275" y="1851025"/>
            <a:ext cx="8078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>
                <a:latin typeface="Arial" charset="0"/>
              </a:rPr>
              <a:t>Ентеровируси узрокују читав низ клиничких манифестација од најблажих, бенигних, до на</a:t>
            </a:r>
            <a:r>
              <a:rPr lang="en-US">
                <a:latin typeface="Arial" charset="0"/>
              </a:rPr>
              <a:t>j</a:t>
            </a:r>
            <a:r>
              <a:rPr lang="sr-Cyrl-CS">
                <a:latin typeface="Arial" charset="0"/>
              </a:rPr>
              <a:t>тежих облика боле</a:t>
            </a:r>
            <a:r>
              <a:rPr lang="en-US">
                <a:latin typeface="Arial" charset="0"/>
              </a:rPr>
              <a:t>с</a:t>
            </a:r>
            <a:r>
              <a:rPr lang="sr-Cyrl-CS">
                <a:latin typeface="Arial" charset="0"/>
              </a:rPr>
              <a:t>ти који се завршавају смрћу.</a:t>
            </a:r>
          </a:p>
        </p:txBody>
      </p:sp>
      <p:sp>
        <p:nvSpPr>
          <p:cNvPr id="510981" name="Rectangle 5"/>
          <p:cNvSpPr>
            <a:spLocks noChangeArrowheads="1"/>
          </p:cNvSpPr>
          <p:nvPr/>
        </p:nvSpPr>
        <p:spPr bwMode="auto">
          <a:xfrm>
            <a:off x="1176338" y="496888"/>
            <a:ext cx="67548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400" b="1">
                <a:solidFill>
                  <a:srgbClr val="FFFF00"/>
                </a:solidFill>
                <a:latin typeface="Comic Sans MS" pitchFamily="66" charset="0"/>
              </a:rPr>
              <a:t>Клиничке манифестације ентеровирусних инфекција</a:t>
            </a:r>
          </a:p>
        </p:txBody>
      </p:sp>
    </p:spTree>
  </p:cSld>
  <p:clrMapOvr>
    <a:masterClrMapping/>
  </p:clrMapOvr>
  <p:transition advTm="10088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D1F8AE-11C8-40F3-BE27-8862D25D0C30}" type="slidenum">
              <a:rPr lang="en-US"/>
              <a:pPr/>
              <a:t>11</a:t>
            </a:fld>
            <a:endParaRPr lang="en-US"/>
          </a:p>
        </p:txBody>
      </p:sp>
      <p:sp>
        <p:nvSpPr>
          <p:cNvPr id="76" name="Footer Placeholder 2"/>
          <p:cNvSpPr txBox="1">
            <a:spLocks noGrp="1"/>
          </p:cNvSpPr>
          <p:nvPr/>
        </p:nvSpPr>
        <p:spPr bwMode="auto">
          <a:xfrm>
            <a:off x="2627313" y="6400800"/>
            <a:ext cx="489585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ctr" eaLnBrk="1" hangingPunct="1">
              <a:defRPr/>
            </a:pPr>
            <a:r>
              <a:rPr lang="en-US" sz="1200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Infektivne bolesti  -  Prof. dr Predrag Čanović</a:t>
            </a:r>
          </a:p>
        </p:txBody>
      </p:sp>
      <p:sp>
        <p:nvSpPr>
          <p:cNvPr id="77" name="Slide Number Placeholder 3"/>
          <p:cNvSpPr txBox="1">
            <a:spLocks noGrp="1"/>
          </p:cNvSpPr>
          <p:nvPr/>
        </p:nvSpPr>
        <p:spPr bwMode="auto">
          <a:xfrm>
            <a:off x="8201025" y="6400800"/>
            <a:ext cx="942975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defRPr/>
            </a:pPr>
            <a:fld id="{F822BEA1-2C4C-4B8B-B826-CCA114BD8DE3}" type="slidenum">
              <a:rPr lang="en-US" sz="16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pPr algn="r" eaLnBrk="1" hangingPunct="1">
                <a:defRPr/>
              </a:pPr>
              <a:t>11</a:t>
            </a:fld>
            <a:endParaRPr lang="en-US" sz="16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graphicFrame>
        <p:nvGraphicFramePr>
          <p:cNvPr id="505162" name="Group 330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9144000" cy="6858002"/>
        </p:xfrm>
        <a:graphic>
          <a:graphicData uri="http://schemas.openxmlformats.org/drawingml/2006/table">
            <a:tbl>
              <a:tblPr/>
              <a:tblGrid>
                <a:gridCol w="26527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8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3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75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Coxsackievirusi grupe A</a:t>
                      </a:r>
                      <a:endParaRPr kumimoji="0" 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Coxsackievirusi grupe B</a:t>
                      </a:r>
                      <a:endParaRPr kumimoji="0" 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Echovirusi</a:t>
                      </a:r>
                      <a:endParaRPr kumimoji="0" lang="en-GB" sz="14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Asimptomatska infekcija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Asimptomatska infekcija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Asimptomatska infekcija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Febrilna bolest s respiratornim simptomima (ili bez njih)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Febrilna bolest s respiratornim simptomima (ili bez njih)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Febrilna bolest s respiratornim simptomima (ili bez njih)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Serozni meningitis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(1-11, 14, 16-18, 22, 24)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Serozni meningitis (1-6)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Serozni meningitis (svi osim: 24, 26, 29, 32)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Encefalitis (2, 5, 6, 7, 9)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Encefalitis (1-3, 5, 6)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Encefalitis (2-4, 6, 7, 9, 11, 14, 17-19, 25)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4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Paralize (4, 6, 7, 9, 11, 14,21)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Paralize (1-6)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Paralize (1-4, 6, 7, 9, 11, 14, 16, 18, 19, 30)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Herpangina (2-6, 8, 10, 22)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Vezikulostomatitis s osipom</a:t>
                      </a:r>
                      <a:b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(5, 7, 9, 10,16)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Limfonodularni faringitis (10)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Epidemični konju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ktivitis (24)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Osip (2, 4, 5, 9, 16)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Osip (1, 3, 4, 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Osip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(9, 16, 1-8, 11, 14, 18, 19, 25, 30, 32,33)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Pleurodinija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Pleurodinija (1-5)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Pleurodinija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Perikarditis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Perikarditis (1-5)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Perikarditis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Miokarditis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Miokarditis (1-5)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Miokarditis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Generalizovana bolest u novorodjenčeta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Generalizovana bolest u novorodjenčeta (1-5)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Generalizovana bolest u novorodjenčeta</a:t>
                      </a:r>
                      <a:b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(6, 9, 11, 14, 19, 31)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111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Dečji proliv 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Dečji proliv (11, 14, 18)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747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Hronični meningoencefalitis u bolesnika s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agamaglobulinemijom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Hronični meningoencefalitis u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bolesnika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agamaglobulinemijom (3)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Hronični meningoencefalitis u bolesnika</a:t>
                      </a:r>
                      <a:b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 agamaglobulinemijom</a:t>
                      </a:r>
                      <a:r>
                        <a:rPr kumimoji="0" lang="sr-Latn-C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(2, 3, 5, 9, 11, 19, 24, 25, 30, 33)</a:t>
                      </a:r>
                      <a:endParaRPr kumimoji="0" lang="en-GB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37448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4F77CB1-634E-4733-A58B-5E1CB48C3F0C}" type="slidenum">
              <a:rPr lang="en-US"/>
              <a:pPr/>
              <a:t>12</a:t>
            </a:fld>
            <a:endParaRPr lang="en-US"/>
          </a:p>
        </p:txBody>
      </p:sp>
      <p:sp>
        <p:nvSpPr>
          <p:cNvPr id="515074" name="Text Box 2"/>
          <p:cNvSpPr txBox="1">
            <a:spLocks noChangeArrowheads="1"/>
          </p:cNvSpPr>
          <p:nvPr/>
        </p:nvSpPr>
        <p:spPr bwMode="auto">
          <a:xfrm>
            <a:off x="1000125" y="1985963"/>
            <a:ext cx="59436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(4, 6, 9, 11, 16 i 30),</a:t>
            </a:r>
          </a:p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Новооткривени ентеровируси </a:t>
            </a:r>
            <a:r>
              <a:rPr lang="sr-Latn-CS">
                <a:latin typeface="Arial" charset="0"/>
              </a:rPr>
              <a:t>(E</a:t>
            </a:r>
            <a:r>
              <a:rPr lang="sr-Latn-CS" baseline="-25000">
                <a:latin typeface="Arial" charset="0"/>
              </a:rPr>
              <a:t>70</a:t>
            </a:r>
            <a:r>
              <a:rPr lang="sr-Latn-CS">
                <a:latin typeface="Arial" charset="0"/>
              </a:rPr>
              <a:t>, E</a:t>
            </a:r>
            <a:r>
              <a:rPr lang="sr-Latn-CS" baseline="-25000">
                <a:latin typeface="Arial" charset="0"/>
              </a:rPr>
              <a:t>71</a:t>
            </a:r>
            <a:r>
              <a:rPr lang="sr-Latn-CS">
                <a:latin typeface="Arial" charset="0"/>
              </a:rPr>
              <a:t>).</a:t>
            </a:r>
            <a:endParaRPr lang="en-US">
              <a:latin typeface="Arial" charset="0"/>
            </a:endParaRPr>
          </a:p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>
              <a:latin typeface="Arial" charset="0"/>
            </a:endParaRPr>
          </a:p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sr-Latn-CS">
              <a:latin typeface="Arial" charset="0"/>
            </a:endParaRPr>
          </a:p>
          <a:p>
            <a:pPr>
              <a:lnSpc>
                <a:spcPct val="170000"/>
              </a:lnSpc>
              <a:buClr>
                <a:srgbClr val="FFFF00"/>
              </a:buClr>
              <a:buFont typeface="Wingdings" pitchFamily="2" charset="2"/>
              <a:buChar char="v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80% вирусних менингитиса узрокују ентеровируси.</a:t>
            </a:r>
          </a:p>
        </p:txBody>
      </p:sp>
      <p:sp>
        <p:nvSpPr>
          <p:cNvPr id="515075" name="Rectangle 3"/>
          <p:cNvSpPr>
            <a:spLocks noChangeArrowheads="1"/>
          </p:cNvSpPr>
          <p:nvPr/>
        </p:nvSpPr>
        <p:spPr bwMode="auto">
          <a:xfrm>
            <a:off x="1417638" y="320675"/>
            <a:ext cx="3803650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Серозни менингитис</a:t>
            </a:r>
          </a:p>
        </p:txBody>
      </p:sp>
      <p:sp>
        <p:nvSpPr>
          <p:cNvPr id="515076" name="Rectangle 4"/>
          <p:cNvSpPr>
            <a:spLocks noChangeArrowheads="1"/>
          </p:cNvSpPr>
          <p:nvPr/>
        </p:nvSpPr>
        <p:spPr bwMode="auto">
          <a:xfrm>
            <a:off x="1317625" y="1317625"/>
            <a:ext cx="1462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Latn-CS" sz="2000" i="1">
                <a:solidFill>
                  <a:srgbClr val="FFFF00"/>
                </a:solidFill>
                <a:latin typeface="Comic Sans MS" pitchFamily="66" charset="0"/>
              </a:rPr>
              <a:t>Etiologija:</a:t>
            </a:r>
            <a:r>
              <a:rPr lang="sr-Latn-CS" sz="2000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 advTm="16258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FC780EF-7E3A-4042-B0BB-A79B86EFC971}" type="slidenum">
              <a:rPr lang="en-US"/>
              <a:pPr/>
              <a:t>13</a:t>
            </a:fld>
            <a:endParaRPr lang="en-US"/>
          </a:p>
        </p:txBody>
      </p:sp>
      <p:sp>
        <p:nvSpPr>
          <p:cNvPr id="517122" name="Text Box 2"/>
          <p:cNvSpPr txBox="1">
            <a:spLocks noChangeArrowheads="1"/>
          </p:cNvSpPr>
          <p:nvPr/>
        </p:nvSpPr>
        <p:spPr bwMode="auto">
          <a:xfrm>
            <a:off x="985838" y="1898650"/>
            <a:ext cx="7975600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температура, главобоља, повраћање, менингеални знаци (слабо изражени),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понекад болест може имати бифазни ток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у 5-10% случајева може доћи до прогресије симптома (губитак свести,</a:t>
            </a:r>
            <a:br>
              <a:rPr lang="en-US">
                <a:latin typeface="Arial" charset="0"/>
              </a:rPr>
            </a:br>
            <a:r>
              <a:rPr lang="sr-Latn-CS">
                <a:latin typeface="Arial" charset="0"/>
              </a:rPr>
              <a:t>летаргија и кома).</a:t>
            </a:r>
          </a:p>
        </p:txBody>
      </p:sp>
      <p:sp>
        <p:nvSpPr>
          <p:cNvPr id="517123" name="Rectangle 3"/>
          <p:cNvSpPr>
            <a:spLocks noChangeArrowheads="1"/>
          </p:cNvSpPr>
          <p:nvPr/>
        </p:nvSpPr>
        <p:spPr bwMode="auto">
          <a:xfrm>
            <a:off x="1266825" y="1212850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  <p:sp>
        <p:nvSpPr>
          <p:cNvPr id="517124" name="Rectangle 4"/>
          <p:cNvSpPr>
            <a:spLocks noChangeArrowheads="1"/>
          </p:cNvSpPr>
          <p:nvPr/>
        </p:nvSpPr>
        <p:spPr bwMode="auto">
          <a:xfrm>
            <a:off x="1303338" y="4257675"/>
            <a:ext cx="22479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Ликворски налаз</a:t>
            </a:r>
          </a:p>
        </p:txBody>
      </p:sp>
      <p:sp>
        <p:nvSpPr>
          <p:cNvPr id="517125" name="Text Box 5"/>
          <p:cNvSpPr txBox="1">
            <a:spLocks noChangeArrowheads="1"/>
          </p:cNvSpPr>
          <p:nvPr/>
        </p:nvSpPr>
        <p:spPr bwMode="auto">
          <a:xfrm>
            <a:off x="984250" y="4854575"/>
            <a:ext cx="756920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плеоцитоза мононуклераног типа (100-1000 лимфоцита у mm</a:t>
            </a:r>
            <a:r>
              <a:rPr lang="sr-Latn-CS" baseline="30000">
                <a:latin typeface="Arial" charset="0"/>
              </a:rPr>
              <a:t>3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гликорахија нормална,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протеинорахија умерено повишена.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638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EE2152-8A3E-4580-AF12-3BDFEF3D9736}" type="slidenum">
              <a:rPr lang="en-US"/>
              <a:pPr/>
              <a:t>14</a:t>
            </a:fld>
            <a:endParaRPr lang="en-US"/>
          </a:p>
        </p:txBody>
      </p:sp>
      <p:sp>
        <p:nvSpPr>
          <p:cNvPr id="519170" name="Text Box 2"/>
          <p:cNvSpPr txBox="1">
            <a:spLocks noChangeArrowheads="1"/>
          </p:cNvSpPr>
          <p:nvPr/>
        </p:nvSpPr>
        <p:spPr bwMode="auto">
          <a:xfrm>
            <a:off x="903288" y="5459413"/>
            <a:ext cx="7567612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добра, изузетно код деце испод 1 године (спастичност, смањење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    </a:t>
            </a:r>
            <a:r>
              <a:rPr lang="sr-Latn-CS">
                <a:latin typeface="Arial" charset="0"/>
              </a:rPr>
              <a:t>обима главе и оштећење интелектуалних функција).</a:t>
            </a:r>
            <a:endParaRPr lang="en-US">
              <a:latin typeface="Arial" charset="0"/>
            </a:endParaRPr>
          </a:p>
        </p:txBody>
      </p:sp>
      <p:sp>
        <p:nvSpPr>
          <p:cNvPr id="519171" name="Rectangle 3"/>
          <p:cNvSpPr>
            <a:spLocks noChangeArrowheads="1"/>
          </p:cNvSpPr>
          <p:nvPr/>
        </p:nvSpPr>
        <p:spPr bwMode="auto">
          <a:xfrm>
            <a:off x="1352550" y="1196975"/>
            <a:ext cx="28194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Етиолошка дијагноза</a:t>
            </a:r>
          </a:p>
        </p:txBody>
      </p:sp>
      <p:sp>
        <p:nvSpPr>
          <p:cNvPr id="519172" name="Text Box 4"/>
          <p:cNvSpPr txBox="1">
            <a:spLocks noChangeArrowheads="1"/>
          </p:cNvSpPr>
          <p:nvPr/>
        </p:nvSpPr>
        <p:spPr bwMode="auto">
          <a:xfrm>
            <a:off x="973138" y="1730375"/>
            <a:ext cx="711200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изолација вируса из ликвора, столице и назофаринкса,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серолошке реакције,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доказивањем генома вируса у ликвору (PCR)</a:t>
            </a:r>
            <a:r>
              <a:rPr lang="en-US">
                <a:latin typeface="Arial" charset="0"/>
              </a:rPr>
              <a:t>.</a:t>
            </a:r>
          </a:p>
        </p:txBody>
      </p:sp>
      <p:sp>
        <p:nvSpPr>
          <p:cNvPr id="519173" name="Rectangle 5"/>
          <p:cNvSpPr>
            <a:spLocks noChangeArrowheads="1"/>
          </p:cNvSpPr>
          <p:nvPr/>
        </p:nvSpPr>
        <p:spPr bwMode="auto">
          <a:xfrm>
            <a:off x="1409700" y="3443288"/>
            <a:ext cx="1323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  <p:sp>
        <p:nvSpPr>
          <p:cNvPr id="519174" name="Text Box 6"/>
          <p:cNvSpPr txBox="1">
            <a:spLocks noChangeArrowheads="1"/>
          </p:cNvSpPr>
          <p:nvPr/>
        </p:nvSpPr>
        <p:spPr bwMode="auto">
          <a:xfrm>
            <a:off x="1006475" y="3951288"/>
            <a:ext cx="702151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симптоматска, ређе антиедематозна.</a:t>
            </a:r>
            <a:endParaRPr lang="en-US">
              <a:latin typeface="Arial" charset="0"/>
            </a:endParaRPr>
          </a:p>
        </p:txBody>
      </p:sp>
      <p:sp>
        <p:nvSpPr>
          <p:cNvPr id="519175" name="Rectangle 7"/>
          <p:cNvSpPr>
            <a:spLocks noChangeArrowheads="1"/>
          </p:cNvSpPr>
          <p:nvPr/>
        </p:nvSpPr>
        <p:spPr bwMode="auto">
          <a:xfrm>
            <a:off x="1409700" y="4891088"/>
            <a:ext cx="14319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Прогноза </a:t>
            </a:r>
          </a:p>
        </p:txBody>
      </p:sp>
    </p:spTree>
  </p:cSld>
  <p:clrMapOvr>
    <a:masterClrMapping/>
  </p:clrMapOvr>
  <p:transition advTm="468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2D436F-E000-41BC-BE15-63BE7228ADEF}" type="slidenum">
              <a:rPr lang="en-US"/>
              <a:pPr/>
              <a:t>15</a:t>
            </a:fld>
            <a:endParaRPr lang="en-US"/>
          </a:p>
        </p:txBody>
      </p:sp>
      <p:sp>
        <p:nvSpPr>
          <p:cNvPr id="521218" name="Text Box 2"/>
          <p:cNvSpPr txBox="1">
            <a:spLocks noChangeArrowheads="1"/>
          </p:cNvSpPr>
          <p:nvPr/>
        </p:nvSpPr>
        <p:spPr bwMode="auto">
          <a:xfrm>
            <a:off x="1082675" y="3151188"/>
            <a:ext cx="7542213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(6, 9),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10-20% </a:t>
            </a:r>
            <a:r>
              <a:rPr lang="sr-Cyrl-CS">
                <a:latin typeface="Arial" charset="0"/>
              </a:rPr>
              <a:t>вирусних енцефалитиса узроковано је ентеровирусима</a:t>
            </a:r>
            <a:r>
              <a:rPr lang="sr-Latn-CS">
                <a:latin typeface="Arial" charset="0"/>
              </a:rPr>
              <a:t>.</a:t>
            </a:r>
            <a:endParaRPr lang="en-US">
              <a:latin typeface="Arial" charset="0"/>
            </a:endParaRPr>
          </a:p>
        </p:txBody>
      </p:sp>
      <p:sp>
        <p:nvSpPr>
          <p:cNvPr id="521219" name="Rectangle 3"/>
          <p:cNvSpPr>
            <a:spLocks noChangeArrowheads="1"/>
          </p:cNvSpPr>
          <p:nvPr/>
        </p:nvSpPr>
        <p:spPr bwMode="auto">
          <a:xfrm>
            <a:off x="1317625" y="596900"/>
            <a:ext cx="2552700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Енцефалитис</a:t>
            </a:r>
          </a:p>
        </p:txBody>
      </p:sp>
      <p:sp>
        <p:nvSpPr>
          <p:cNvPr id="521220" name="Rectangle 4"/>
          <p:cNvSpPr>
            <a:spLocks noChangeArrowheads="1"/>
          </p:cNvSpPr>
          <p:nvPr/>
        </p:nvSpPr>
        <p:spPr bwMode="auto">
          <a:xfrm>
            <a:off x="1392238" y="2543175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</p:spTree>
  </p:cSld>
  <p:clrMapOvr>
    <a:masterClrMapping/>
  </p:clrMapOvr>
  <p:transition advTm="10568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0D86F2-F02F-4FBE-A045-1F3A73FF08F6}" type="slidenum">
              <a:rPr lang="en-US"/>
              <a:pPr/>
              <a:t>16</a:t>
            </a:fld>
            <a:endParaRPr lang="en-US"/>
          </a:p>
        </p:txBody>
      </p:sp>
      <p:sp>
        <p:nvSpPr>
          <p:cNvPr id="523266" name="Text Box 2"/>
          <p:cNvSpPr txBox="1">
            <a:spLocks noChangeArrowheads="1"/>
          </p:cNvSpPr>
          <p:nvPr/>
        </p:nvSpPr>
        <p:spPr bwMode="auto">
          <a:xfrm>
            <a:off x="985838" y="1955800"/>
            <a:ext cx="77089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температуа, главобоља, конвулзије, дисфункција кранијалних нерава, поремећај свести.</a:t>
            </a:r>
          </a:p>
        </p:txBody>
      </p:sp>
      <p:sp>
        <p:nvSpPr>
          <p:cNvPr id="523267" name="Rectangle 3"/>
          <p:cNvSpPr>
            <a:spLocks noChangeArrowheads="1"/>
          </p:cNvSpPr>
          <p:nvPr/>
        </p:nvSpPr>
        <p:spPr bwMode="auto">
          <a:xfrm>
            <a:off x="1392238" y="1177925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  <p:pic>
        <p:nvPicPr>
          <p:cNvPr id="523270" name="Picture 6" descr="061008coma_boy_3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438" y="3200400"/>
            <a:ext cx="4146550" cy="3109913"/>
          </a:xfrm>
          <a:prstGeom prst="rect">
            <a:avLst/>
          </a:prstGeom>
          <a:noFill/>
        </p:spPr>
      </p:pic>
      <p:pic>
        <p:nvPicPr>
          <p:cNvPr id="523271" name="Picture 7" descr="190998053iAyWXl_f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5163" y="3179763"/>
            <a:ext cx="4362450" cy="3273425"/>
          </a:xfrm>
          <a:prstGeom prst="rect">
            <a:avLst/>
          </a:prstGeom>
          <a:noFill/>
        </p:spPr>
      </p:pic>
    </p:spTree>
  </p:cSld>
  <p:clrMapOvr>
    <a:masterClrMapping/>
  </p:clrMapOvr>
  <p:transition advTm="638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20E45F-8BCD-469B-8165-4914AD7B28BF}" type="slidenum">
              <a:rPr lang="en-US"/>
              <a:pPr/>
              <a:t>17</a:t>
            </a:fld>
            <a:endParaRPr lang="en-US"/>
          </a:p>
        </p:txBody>
      </p:sp>
      <p:sp>
        <p:nvSpPr>
          <p:cNvPr id="525314" name="Text Box 2"/>
          <p:cNvSpPr txBox="1">
            <a:spLocks noChangeArrowheads="1"/>
          </p:cNvSpPr>
          <p:nvPr/>
        </p:nvSpPr>
        <p:spPr bwMode="auto">
          <a:xfrm>
            <a:off x="955675" y="4206875"/>
            <a:ext cx="7839075" cy="174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изолација вируса из ликвора, столице и назофаринкса,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доказивање специфичних антивирусних антитела у </a:t>
            </a:r>
            <a:r>
              <a:rPr lang="sr-Cyrl-CS">
                <a:latin typeface="Arial" charset="0"/>
              </a:rPr>
              <a:t>ЦСТ</a:t>
            </a:r>
            <a:r>
              <a:rPr lang="sr-Latn-CS">
                <a:latin typeface="Arial" charset="0"/>
              </a:rPr>
              <a:t> и серуму</a:t>
            </a:r>
            <a:br>
              <a:rPr lang="en-US">
                <a:latin typeface="Arial" charset="0"/>
              </a:rPr>
            </a:br>
            <a:r>
              <a:rPr lang="sr-Latn-CS">
                <a:latin typeface="Arial" charset="0"/>
              </a:rPr>
              <a:t>(серолошке реакције),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доказивање генома вируса у ликвору (PCR).</a:t>
            </a:r>
            <a:endParaRPr lang="en-US">
              <a:latin typeface="Arial" charset="0"/>
            </a:endParaRPr>
          </a:p>
        </p:txBody>
      </p:sp>
      <p:sp>
        <p:nvSpPr>
          <p:cNvPr id="525315" name="Rectangle 3"/>
          <p:cNvSpPr>
            <a:spLocks noChangeArrowheads="1"/>
          </p:cNvSpPr>
          <p:nvPr/>
        </p:nvSpPr>
        <p:spPr bwMode="auto">
          <a:xfrm>
            <a:off x="1268413" y="1274763"/>
            <a:ext cx="22733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Ликворски налаз</a:t>
            </a:r>
          </a:p>
        </p:txBody>
      </p:sp>
      <p:sp>
        <p:nvSpPr>
          <p:cNvPr id="525316" name="Text Box 4"/>
          <p:cNvSpPr txBox="1">
            <a:spLocks noChangeArrowheads="1"/>
          </p:cNvSpPr>
          <p:nvPr/>
        </p:nvSpPr>
        <p:spPr bwMode="auto">
          <a:xfrm>
            <a:off x="984250" y="1939925"/>
            <a:ext cx="8050213" cy="174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плеоцитоза мононуклеарног типа (9-150 мононуклеарних </a:t>
            </a:r>
            <a:br>
              <a:rPr lang="en-US">
                <a:latin typeface="Arial" charset="0"/>
              </a:rPr>
            </a:br>
            <a:r>
              <a:rPr lang="sr-Latn-CS">
                <a:latin typeface="Arial" charset="0"/>
              </a:rPr>
              <a:t>ћелија у mm</a:t>
            </a:r>
            <a:r>
              <a:rPr lang="sr-Latn-CS" baseline="30000">
                <a:latin typeface="Arial" charset="0"/>
              </a:rPr>
              <a:t>3</a:t>
            </a:r>
            <a:r>
              <a:rPr lang="sr-Latn-CS">
                <a:latin typeface="Arial" charset="0"/>
              </a:rPr>
              <a:t>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гликорахија нормална (ређе благо повишена),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протеинорахија умерено повишена.</a:t>
            </a:r>
            <a:endParaRPr lang="en-US">
              <a:latin typeface="Arial" charset="0"/>
            </a:endParaRPr>
          </a:p>
        </p:txBody>
      </p:sp>
      <p:sp>
        <p:nvSpPr>
          <p:cNvPr id="525317" name="Rectangle 5"/>
          <p:cNvSpPr>
            <a:spLocks noChangeArrowheads="1"/>
          </p:cNvSpPr>
          <p:nvPr/>
        </p:nvSpPr>
        <p:spPr bwMode="auto">
          <a:xfrm>
            <a:off x="1230313" y="3681413"/>
            <a:ext cx="2851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Етиолошка дијагноза</a:t>
            </a:r>
          </a:p>
        </p:txBody>
      </p:sp>
    </p:spTree>
  </p:cSld>
  <p:clrMapOvr>
    <a:masterClrMapping/>
  </p:clrMapOvr>
  <p:transition advTm="538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41768C-DFE8-4D68-839C-486922ECC95C}" type="slidenum">
              <a:rPr lang="en-US"/>
              <a:pPr/>
              <a:t>18</a:t>
            </a:fld>
            <a:endParaRPr lang="en-US"/>
          </a:p>
        </p:txBody>
      </p:sp>
      <p:sp>
        <p:nvSpPr>
          <p:cNvPr id="527362" name="Text Box 2"/>
          <p:cNvSpPr txBox="1">
            <a:spLocks noChangeArrowheads="1"/>
          </p:cNvSpPr>
          <p:nvPr/>
        </p:nvSpPr>
        <p:spPr bwMode="auto">
          <a:xfrm>
            <a:off x="985838" y="5049838"/>
            <a:ext cx="4106862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смртност се креће 3-30%.</a:t>
            </a:r>
            <a:endParaRPr lang="en-US">
              <a:latin typeface="Arial" charset="0"/>
            </a:endParaRPr>
          </a:p>
        </p:txBody>
      </p:sp>
      <p:sp>
        <p:nvSpPr>
          <p:cNvPr id="527363" name="Rectangle 3"/>
          <p:cNvSpPr>
            <a:spLocks noChangeArrowheads="1"/>
          </p:cNvSpPr>
          <p:nvPr/>
        </p:nvSpPr>
        <p:spPr bwMode="auto">
          <a:xfrm>
            <a:off x="1328738" y="1277938"/>
            <a:ext cx="1323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  <p:sp>
        <p:nvSpPr>
          <p:cNvPr id="527364" name="Rectangle 4"/>
          <p:cNvSpPr>
            <a:spLocks noChangeArrowheads="1"/>
          </p:cNvSpPr>
          <p:nvPr/>
        </p:nvSpPr>
        <p:spPr bwMode="auto">
          <a:xfrm>
            <a:off x="977900" y="1987550"/>
            <a:ext cx="4572000" cy="174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симптоматска,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антиедемска и антиинфламациона,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антиконвулзивна,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антивирусна (Плецонарил).</a:t>
            </a:r>
          </a:p>
        </p:txBody>
      </p:sp>
      <p:sp>
        <p:nvSpPr>
          <p:cNvPr id="527365" name="Rectangle 5"/>
          <p:cNvSpPr>
            <a:spLocks noChangeArrowheads="1"/>
          </p:cNvSpPr>
          <p:nvPr/>
        </p:nvSpPr>
        <p:spPr bwMode="auto">
          <a:xfrm>
            <a:off x="1323975" y="4457700"/>
            <a:ext cx="14319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Прогноза </a:t>
            </a:r>
          </a:p>
        </p:txBody>
      </p:sp>
    </p:spTree>
  </p:cSld>
  <p:clrMapOvr>
    <a:masterClrMapping/>
  </p:clrMapOvr>
  <p:transition advTm="568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76EC94-FBCA-4DB5-B997-7929B81066B7}" type="slidenum">
              <a:rPr lang="en-US"/>
              <a:pPr/>
              <a:t>19</a:t>
            </a:fld>
            <a:endParaRPr lang="en-US"/>
          </a:p>
        </p:txBody>
      </p:sp>
      <p:sp>
        <p:nvSpPr>
          <p:cNvPr id="529410" name="Text Box 2"/>
          <p:cNvSpPr txBox="1">
            <a:spLocks noChangeArrowheads="1"/>
          </p:cNvSpPr>
          <p:nvPr/>
        </p:nvSpPr>
        <p:spPr bwMode="auto">
          <a:xfrm>
            <a:off x="985838" y="3049588"/>
            <a:ext cx="482600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7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1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(1-4, 6, 7, 9, 11, 16, 17, 18),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новооткривени вируси </a:t>
            </a:r>
            <a:r>
              <a:rPr lang="sr-Latn-CS">
                <a:latin typeface="Arial" charset="0"/>
              </a:rPr>
              <a:t>(E</a:t>
            </a:r>
            <a:r>
              <a:rPr lang="sr-Latn-CS" baseline="-25000">
                <a:latin typeface="Arial" charset="0"/>
              </a:rPr>
              <a:t>71</a:t>
            </a:r>
            <a:r>
              <a:rPr lang="sr-Latn-CS">
                <a:latin typeface="Arial" charset="0"/>
              </a:rPr>
              <a:t>).</a:t>
            </a:r>
            <a:endParaRPr lang="en-US">
              <a:latin typeface="Arial" charset="0"/>
            </a:endParaRPr>
          </a:p>
        </p:txBody>
      </p:sp>
      <p:sp>
        <p:nvSpPr>
          <p:cNvPr id="529411" name="Rectangle 3"/>
          <p:cNvSpPr>
            <a:spLocks noChangeArrowheads="1"/>
          </p:cNvSpPr>
          <p:nvPr/>
        </p:nvSpPr>
        <p:spPr bwMode="auto">
          <a:xfrm>
            <a:off x="1435100" y="708025"/>
            <a:ext cx="7261225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Паралитичка болест </a:t>
            </a:r>
            <a:r>
              <a:rPr lang="sr-Latn-CS" sz="2800" b="1">
                <a:solidFill>
                  <a:srgbClr val="FFFF00"/>
                </a:solidFill>
                <a:latin typeface="Comic Sans MS" pitchFamily="66" charset="0"/>
              </a:rPr>
              <a:t>(Polyo like disease)</a:t>
            </a:r>
          </a:p>
        </p:txBody>
      </p:sp>
      <p:sp>
        <p:nvSpPr>
          <p:cNvPr id="529412" name="Rectangle 4"/>
          <p:cNvSpPr>
            <a:spLocks noChangeArrowheads="1"/>
          </p:cNvSpPr>
          <p:nvPr/>
        </p:nvSpPr>
        <p:spPr bwMode="auto">
          <a:xfrm>
            <a:off x="1377950" y="2487613"/>
            <a:ext cx="16049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</p:spTree>
  </p:cSld>
  <p:clrMapOvr>
    <a:masterClrMapping/>
  </p:clrMapOvr>
  <p:transition advTm="7568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D5ED51-4F04-4F7E-852D-E4A5324E5660}" type="slidenum">
              <a:rPr lang="en-US"/>
              <a:pPr/>
              <a:t>2</a:t>
            </a:fld>
            <a:endParaRPr lang="en-US"/>
          </a:p>
        </p:txBody>
      </p:sp>
      <p:sp>
        <p:nvSpPr>
          <p:cNvPr id="455684" name="Rectangle 11"/>
          <p:cNvSpPr>
            <a:spLocks noChangeArrowheads="1"/>
          </p:cNvSpPr>
          <p:nvPr/>
        </p:nvSpPr>
        <p:spPr bwMode="auto">
          <a:xfrm>
            <a:off x="1681163" y="1117600"/>
            <a:ext cx="2198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Дефиниција</a:t>
            </a:r>
            <a:r>
              <a:rPr lang="en-US" sz="2400" b="1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455685" name="Text Box 13"/>
          <p:cNvSpPr txBox="1">
            <a:spLocks noChangeArrowheads="1"/>
          </p:cNvSpPr>
          <p:nvPr/>
        </p:nvSpPr>
        <p:spPr bwMode="auto">
          <a:xfrm>
            <a:off x="1139825" y="2068513"/>
            <a:ext cx="7554913" cy="30400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en-GB">
                <a:latin typeface="Arial" charset="0"/>
              </a:rPr>
              <a:t>Ентеровирозе представљају групу акутних инфективних болести које узрокују вируси из породице</a:t>
            </a:r>
            <a:r>
              <a:rPr lang="en-GB" i="1">
                <a:latin typeface="Arial" charset="0"/>
              </a:rPr>
              <a:t> Picornaviridae, </a:t>
            </a:r>
            <a:r>
              <a:rPr lang="en-GB">
                <a:latin typeface="Arial" charset="0"/>
              </a:rPr>
              <a:t>а род </a:t>
            </a:r>
            <a:r>
              <a:rPr lang="en-GB" i="1">
                <a:latin typeface="Arial" charset="0"/>
              </a:rPr>
              <a:t>Enteroviraceae</a:t>
            </a:r>
            <a:r>
              <a:rPr lang="en-GB">
                <a:latin typeface="Arial" charset="0"/>
              </a:rPr>
              <a:t>.</a:t>
            </a:r>
          </a:p>
          <a:p>
            <a:pPr>
              <a:lnSpc>
                <a:spcPct val="170000"/>
              </a:lnSpc>
              <a:spcBef>
                <a:spcPct val="50000"/>
              </a:spcBef>
            </a:pPr>
            <a:r>
              <a:rPr lang="en-GB">
                <a:latin typeface="Arial" charset="0"/>
              </a:rPr>
              <a:t>Клини</a:t>
            </a:r>
            <a:r>
              <a:rPr lang="sr-Latn-CS">
                <a:latin typeface="Arial" charset="0"/>
              </a:rPr>
              <a:t>чки, најчешће протичу асимптоматски, али могу и да се презентују читавим дијапазоном најразноврснијих клиничких манифестација.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17758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DA2963-463E-4207-A2B3-E6EBB7776F3C}" type="slidenum">
              <a:rPr lang="en-US"/>
              <a:pPr/>
              <a:t>20</a:t>
            </a:fld>
            <a:endParaRPr lang="en-US"/>
          </a:p>
        </p:txBody>
      </p:sp>
      <p:sp>
        <p:nvSpPr>
          <p:cNvPr id="531458" name="Text Box 2"/>
          <p:cNvSpPr txBox="1">
            <a:spLocks noChangeArrowheads="1"/>
          </p:cNvSpPr>
          <p:nvPr/>
        </p:nvSpPr>
        <p:spPr bwMode="auto">
          <a:xfrm>
            <a:off x="939800" y="5670550"/>
            <a:ext cx="415131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симптоматска</a:t>
            </a:r>
            <a:r>
              <a:rPr lang="en-US">
                <a:latin typeface="Arial" charset="0"/>
              </a:rPr>
              <a:t>.</a:t>
            </a:r>
          </a:p>
        </p:txBody>
      </p:sp>
      <p:sp>
        <p:nvSpPr>
          <p:cNvPr id="531459" name="Rectangle 3"/>
          <p:cNvSpPr>
            <a:spLocks noChangeArrowheads="1"/>
          </p:cNvSpPr>
          <p:nvPr/>
        </p:nvSpPr>
        <p:spPr bwMode="auto">
          <a:xfrm>
            <a:off x="1350963" y="1235075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  <p:sp>
        <p:nvSpPr>
          <p:cNvPr id="531460" name="Rectangle 4"/>
          <p:cNvSpPr>
            <a:spLocks noChangeArrowheads="1"/>
          </p:cNvSpPr>
          <p:nvPr/>
        </p:nvSpPr>
        <p:spPr bwMode="auto">
          <a:xfrm>
            <a:off x="1004888" y="1838325"/>
            <a:ext cx="7927975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температура, парализе мишића (реверзибилне), парализа кранијалних нерава (ређе).</a:t>
            </a:r>
          </a:p>
        </p:txBody>
      </p:sp>
      <p:sp>
        <p:nvSpPr>
          <p:cNvPr id="531461" name="Rectangle 5"/>
          <p:cNvSpPr>
            <a:spLocks noChangeArrowheads="1"/>
          </p:cNvSpPr>
          <p:nvPr/>
        </p:nvSpPr>
        <p:spPr bwMode="auto">
          <a:xfrm>
            <a:off x="1336675" y="3092450"/>
            <a:ext cx="14287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31462" name="Rectangle 6"/>
          <p:cNvSpPr>
            <a:spLocks noChangeArrowheads="1"/>
          </p:cNvSpPr>
          <p:nvPr/>
        </p:nvSpPr>
        <p:spPr bwMode="auto">
          <a:xfrm>
            <a:off x="1006475" y="3524250"/>
            <a:ext cx="765175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клиничка слика,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изолација вируса из ждрелног секрета или столице,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серолошке реакције.</a:t>
            </a:r>
          </a:p>
        </p:txBody>
      </p:sp>
      <p:sp>
        <p:nvSpPr>
          <p:cNvPr id="531463" name="Rectangle 7"/>
          <p:cNvSpPr>
            <a:spLocks noChangeArrowheads="1"/>
          </p:cNvSpPr>
          <p:nvPr/>
        </p:nvSpPr>
        <p:spPr bwMode="auto">
          <a:xfrm>
            <a:off x="1350963" y="5175250"/>
            <a:ext cx="1323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658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2388BE-E577-419D-B19B-C6CDF45919F4}" type="slidenum">
              <a:rPr lang="en-US"/>
              <a:pPr/>
              <a:t>21</a:t>
            </a:fld>
            <a:endParaRPr lang="en-US"/>
          </a:p>
        </p:txBody>
      </p:sp>
      <p:sp>
        <p:nvSpPr>
          <p:cNvPr id="533506" name="Text Box 2"/>
          <p:cNvSpPr txBox="1">
            <a:spLocks noChangeArrowheads="1"/>
          </p:cNvSpPr>
          <p:nvPr/>
        </p:nvSpPr>
        <p:spPr bwMode="auto">
          <a:xfrm>
            <a:off x="1068388" y="2798763"/>
            <a:ext cx="6823075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1-10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22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1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(3, 6, 9, 16, 17, 25, 30).</a:t>
            </a:r>
            <a:endParaRPr lang="en-US">
              <a:latin typeface="Arial" charset="0"/>
            </a:endParaRPr>
          </a:p>
        </p:txBody>
      </p:sp>
      <p:sp>
        <p:nvSpPr>
          <p:cNvPr id="533507" name="Rectangle 3"/>
          <p:cNvSpPr>
            <a:spLocks noChangeArrowheads="1"/>
          </p:cNvSpPr>
          <p:nvPr/>
        </p:nvSpPr>
        <p:spPr bwMode="auto">
          <a:xfrm>
            <a:off x="1362075" y="571500"/>
            <a:ext cx="2254250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Херпангина</a:t>
            </a:r>
          </a:p>
        </p:txBody>
      </p:sp>
      <p:sp>
        <p:nvSpPr>
          <p:cNvPr id="533508" name="Rectangle 4"/>
          <p:cNvSpPr>
            <a:spLocks noChangeArrowheads="1"/>
          </p:cNvSpPr>
          <p:nvPr/>
        </p:nvSpPr>
        <p:spPr bwMode="auto">
          <a:xfrm>
            <a:off x="1376363" y="2049463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</p:spTree>
  </p:cSld>
  <p:clrMapOvr>
    <a:masterClrMapping/>
  </p:clrMapOvr>
  <p:transition advTm="8928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243505-9B6F-4E02-AB9F-4B71C8E030F2}" type="slidenum">
              <a:rPr lang="en-US"/>
              <a:pPr/>
              <a:t>22</a:t>
            </a:fld>
            <a:endParaRPr lang="en-US"/>
          </a:p>
        </p:txBody>
      </p:sp>
      <p:sp>
        <p:nvSpPr>
          <p:cNvPr id="535554" name="Text Box 2"/>
          <p:cNvSpPr txBox="1">
            <a:spLocks noChangeArrowheads="1"/>
          </p:cNvSpPr>
          <p:nvPr/>
        </p:nvSpPr>
        <p:spPr bwMode="auto">
          <a:xfrm>
            <a:off x="1000125" y="1997075"/>
            <a:ext cx="7978775" cy="174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углавном оболевају деца од 3 до 10 године,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симптоми: температура, главобоља, болови у грлу и отежано гутање,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физиклани налаз: везикуле и улцерације на слузници непчаних лукова, меког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непца и тонзила.</a:t>
            </a:r>
            <a:endParaRPr lang="en-US">
              <a:latin typeface="Arial" charset="0"/>
            </a:endParaRPr>
          </a:p>
        </p:txBody>
      </p:sp>
      <p:sp>
        <p:nvSpPr>
          <p:cNvPr id="535555" name="Rectangle 3"/>
          <p:cNvSpPr>
            <a:spLocks noChangeArrowheads="1"/>
          </p:cNvSpPr>
          <p:nvPr/>
        </p:nvSpPr>
        <p:spPr bwMode="auto">
          <a:xfrm>
            <a:off x="1476375" y="1192213"/>
            <a:ext cx="22113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</p:spTree>
  </p:cSld>
  <p:clrMapOvr>
    <a:masterClrMapping/>
  </p:clrMapOvr>
  <p:transition advTm="19128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86E2A8-FD51-4438-A4F6-19F285D44AEE}" type="slidenum">
              <a:rPr lang="en-US"/>
              <a:pPr/>
              <a:t>23</a:t>
            </a:fld>
            <a:endParaRPr lang="en-US"/>
          </a:p>
        </p:txBody>
      </p:sp>
      <p:pic>
        <p:nvPicPr>
          <p:cNvPr id="537602" name="Picture 2" descr="herpangina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3450" y="3481388"/>
            <a:ext cx="37179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7603" name="Picture 3" descr="herpangina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775" y="2779713"/>
            <a:ext cx="4105275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7604" name="Picture 4" descr="herpangina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49800" y="268288"/>
            <a:ext cx="36464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7605" name="Text Box 5"/>
          <p:cNvSpPr txBox="1">
            <a:spLocks noChangeArrowheads="1"/>
          </p:cNvSpPr>
          <p:nvPr/>
        </p:nvSpPr>
        <p:spPr bwMode="auto">
          <a:xfrm>
            <a:off x="1227138" y="1230313"/>
            <a:ext cx="1460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Херпангина</a:t>
            </a:r>
          </a:p>
        </p:txBody>
      </p:sp>
    </p:spTree>
  </p:cSld>
  <p:clrMapOvr>
    <a:masterClrMapping/>
  </p:clrMapOvr>
  <p:transition advTm="10198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958CB3-BF80-4F78-B3A0-D9CD0E7DAB39}" type="slidenum">
              <a:rPr lang="en-US"/>
              <a:pPr/>
              <a:t>24</a:t>
            </a:fld>
            <a:endParaRPr lang="en-US"/>
          </a:p>
        </p:txBody>
      </p:sp>
      <p:sp>
        <p:nvSpPr>
          <p:cNvPr id="539650" name="Text Box 2"/>
          <p:cNvSpPr txBox="1">
            <a:spLocks noChangeArrowheads="1"/>
          </p:cNvSpPr>
          <p:nvPr/>
        </p:nvSpPr>
        <p:spPr bwMode="auto">
          <a:xfrm>
            <a:off x="1041400" y="4248150"/>
            <a:ext cx="466566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симптоматска</a:t>
            </a:r>
            <a:r>
              <a:rPr lang="en-US">
                <a:latin typeface="Arial" charset="0"/>
              </a:rPr>
              <a:t>.</a:t>
            </a:r>
          </a:p>
        </p:txBody>
      </p:sp>
      <p:sp>
        <p:nvSpPr>
          <p:cNvPr id="539651" name="Rectangle 3"/>
          <p:cNvSpPr>
            <a:spLocks noChangeArrowheads="1"/>
          </p:cNvSpPr>
          <p:nvPr/>
        </p:nvSpPr>
        <p:spPr bwMode="auto">
          <a:xfrm>
            <a:off x="1533525" y="1177925"/>
            <a:ext cx="16859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39652" name="Rectangle 4"/>
          <p:cNvSpPr>
            <a:spLocks noChangeArrowheads="1"/>
          </p:cNvSpPr>
          <p:nvPr/>
        </p:nvSpPr>
        <p:spPr bwMode="auto">
          <a:xfrm>
            <a:off x="1062038" y="1944688"/>
            <a:ext cx="5395912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клиничка слика,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изолација вируса из ждрелног секрета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серолошке анализе</a:t>
            </a:r>
            <a:r>
              <a:rPr lang="en-US">
                <a:latin typeface="Arial" charset="0"/>
              </a:rPr>
              <a:t>.</a:t>
            </a:r>
            <a:endParaRPr lang="sr-Latn-CS">
              <a:latin typeface="Arial" charset="0"/>
            </a:endParaRPr>
          </a:p>
        </p:txBody>
      </p:sp>
      <p:sp>
        <p:nvSpPr>
          <p:cNvPr id="539653" name="Rectangle 5"/>
          <p:cNvSpPr>
            <a:spLocks noChangeArrowheads="1"/>
          </p:cNvSpPr>
          <p:nvPr/>
        </p:nvSpPr>
        <p:spPr bwMode="auto">
          <a:xfrm>
            <a:off x="1438275" y="3683000"/>
            <a:ext cx="15621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32358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42BB5D-085B-4653-B7FA-1B1DCF3B22DE}" type="slidenum">
              <a:rPr lang="en-US"/>
              <a:pPr/>
              <a:t>25</a:t>
            </a:fld>
            <a:endParaRPr lang="en-US"/>
          </a:p>
        </p:txBody>
      </p:sp>
      <p:sp>
        <p:nvSpPr>
          <p:cNvPr id="541698" name="Text Box 2"/>
          <p:cNvSpPr txBox="1">
            <a:spLocks noChangeArrowheads="1"/>
          </p:cNvSpPr>
          <p:nvPr/>
        </p:nvSpPr>
        <p:spPr bwMode="auto">
          <a:xfrm>
            <a:off x="965200" y="2486025"/>
            <a:ext cx="703421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7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).</a:t>
            </a:r>
            <a:endParaRPr lang="en-US">
              <a:latin typeface="Arial" charset="0"/>
            </a:endParaRPr>
          </a:p>
        </p:txBody>
      </p:sp>
      <p:sp>
        <p:nvSpPr>
          <p:cNvPr id="541699" name="Rectangle 3"/>
          <p:cNvSpPr>
            <a:spLocks noChangeArrowheads="1"/>
          </p:cNvSpPr>
          <p:nvPr/>
        </p:nvSpPr>
        <p:spPr bwMode="auto">
          <a:xfrm>
            <a:off x="1389063" y="179388"/>
            <a:ext cx="7318375" cy="13827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Latn-CS" sz="2800" b="1">
                <a:solidFill>
                  <a:srgbClr val="FFFF00"/>
                </a:solidFill>
                <a:latin typeface="Comic Sans MS" pitchFamily="66" charset="0"/>
              </a:rPr>
              <a:t>Везикулозно стоматитис са оспом или </a:t>
            </a:r>
            <a:br>
              <a:rPr lang="en-US" sz="2800" b="1">
                <a:solidFill>
                  <a:srgbClr val="FFFF00"/>
                </a:solidFill>
                <a:latin typeface="Comic Sans MS" pitchFamily="66" charset="0"/>
              </a:rPr>
            </a:br>
            <a:r>
              <a:rPr lang="sr-Latn-CS" sz="2800" b="1">
                <a:solidFill>
                  <a:srgbClr val="FFFF00"/>
                </a:solidFill>
                <a:latin typeface="Comic Sans MS" pitchFamily="66" charset="0"/>
              </a:rPr>
              <a:t>болест „ногу-руку –устију“ </a:t>
            </a:r>
            <a:br>
              <a:rPr lang="en-US" sz="2800" b="1">
                <a:solidFill>
                  <a:srgbClr val="FFFF00"/>
                </a:solidFill>
                <a:latin typeface="Comic Sans MS" pitchFamily="66" charset="0"/>
              </a:rPr>
            </a:br>
            <a:r>
              <a:rPr lang="sr-Latn-CS" sz="2800" b="1">
                <a:solidFill>
                  <a:srgbClr val="FFFF00"/>
                </a:solidFill>
                <a:latin typeface="Comic Sans MS" pitchFamily="66" charset="0"/>
              </a:rPr>
              <a:t>(„Foot-hand-mouth-disease“)</a:t>
            </a:r>
          </a:p>
        </p:txBody>
      </p:sp>
      <p:sp>
        <p:nvSpPr>
          <p:cNvPr id="541700" name="Rectangle 4"/>
          <p:cNvSpPr>
            <a:spLocks noChangeArrowheads="1"/>
          </p:cNvSpPr>
          <p:nvPr/>
        </p:nvSpPr>
        <p:spPr bwMode="auto">
          <a:xfrm>
            <a:off x="1306513" y="1979613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  <p:sp>
        <p:nvSpPr>
          <p:cNvPr id="541703" name="Rectangle 7"/>
          <p:cNvSpPr>
            <a:spLocks noChangeArrowheads="1"/>
          </p:cNvSpPr>
          <p:nvPr/>
        </p:nvSpPr>
        <p:spPr bwMode="auto">
          <a:xfrm>
            <a:off x="1296988" y="3351213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  <p:sp>
        <p:nvSpPr>
          <p:cNvPr id="541704" name="Text Box 8"/>
          <p:cNvSpPr txBox="1">
            <a:spLocks noChangeArrowheads="1"/>
          </p:cNvSpPr>
          <p:nvPr/>
        </p:nvSpPr>
        <p:spPr bwMode="auto">
          <a:xfrm>
            <a:off x="936625" y="3997325"/>
            <a:ext cx="8056563" cy="215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углавном оболевају деца млађа од 10 година,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симптоми: температура, главобоља, болови у грлу и отежано гутање,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физиклани налаз: везикуле на букалној </a:t>
            </a:r>
            <a:r>
              <a:rPr lang="en-US">
                <a:latin typeface="Arial" charset="0"/>
              </a:rPr>
              <a:t>с</a:t>
            </a:r>
            <a:r>
              <a:rPr lang="sr-Latn-CS">
                <a:latin typeface="Arial" charset="0"/>
              </a:rPr>
              <a:t>лузници и језику; на длановима и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табанима макулопапулозни егзантем који прелази у везикуле (75%).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55468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94DE557-746A-457B-8E96-6F26CC3BC175}" type="slidenum">
              <a:rPr lang="en-US"/>
              <a:pPr/>
              <a:t>26</a:t>
            </a:fld>
            <a:endParaRPr lang="en-US"/>
          </a:p>
        </p:txBody>
      </p:sp>
      <p:pic>
        <p:nvPicPr>
          <p:cNvPr id="543746" name="Picture 6" descr="hand%20foot%20mouth%20dise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2836863"/>
            <a:ext cx="3919538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3747" name="Text Box 7"/>
          <p:cNvSpPr txBox="1">
            <a:spLocks noChangeArrowheads="1"/>
          </p:cNvSpPr>
          <p:nvPr/>
        </p:nvSpPr>
        <p:spPr bwMode="auto">
          <a:xfrm>
            <a:off x="1287463" y="781050"/>
            <a:ext cx="742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Везикулозни стоматитис са оспом или болест “ногу-руку-устију”</a:t>
            </a:r>
          </a:p>
          <a:p>
            <a:r>
              <a:rPr lang="sr-Latn-CS" i="1">
                <a:solidFill>
                  <a:srgbClr val="FFFF00"/>
                </a:solidFill>
                <a:latin typeface="Arial" charset="0"/>
              </a:rPr>
              <a:t>(“Foot-hand-mouth-disease” –FHMD)</a:t>
            </a:r>
            <a:endParaRPr lang="en-US" i="1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543748" name="Picture 8" descr="hand%20foot%20mouth%20disease%2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388" y="2851150"/>
            <a:ext cx="4456112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9598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451E7F-60BD-4076-9357-105A52645A95}" type="slidenum">
              <a:rPr lang="en-US"/>
              <a:pPr/>
              <a:t>27</a:t>
            </a:fld>
            <a:endParaRPr lang="en-US"/>
          </a:p>
        </p:txBody>
      </p:sp>
      <p:sp>
        <p:nvSpPr>
          <p:cNvPr id="545794" name="Text Box 2"/>
          <p:cNvSpPr txBox="1">
            <a:spLocks noChangeArrowheads="1"/>
          </p:cNvSpPr>
          <p:nvPr/>
        </p:nvSpPr>
        <p:spPr bwMode="auto">
          <a:xfrm>
            <a:off x="1027113" y="4487863"/>
            <a:ext cx="4494212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симптоматска</a:t>
            </a:r>
            <a:r>
              <a:rPr lang="en-US">
                <a:latin typeface="Arial" charset="0"/>
              </a:rPr>
              <a:t>.</a:t>
            </a:r>
          </a:p>
        </p:txBody>
      </p:sp>
      <p:sp>
        <p:nvSpPr>
          <p:cNvPr id="545795" name="Rectangle 3"/>
          <p:cNvSpPr>
            <a:spLocks noChangeArrowheads="1"/>
          </p:cNvSpPr>
          <p:nvPr/>
        </p:nvSpPr>
        <p:spPr bwMode="auto">
          <a:xfrm>
            <a:off x="1395413" y="1109663"/>
            <a:ext cx="17033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45796" name="Rectangle 4"/>
          <p:cNvSpPr>
            <a:spLocks noChangeArrowheads="1"/>
          </p:cNvSpPr>
          <p:nvPr/>
        </p:nvSpPr>
        <p:spPr bwMode="auto">
          <a:xfrm>
            <a:off x="977900" y="1973263"/>
            <a:ext cx="5451475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клиничка слика,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изолација вируса из ждрелног секрета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серолошке реакције</a:t>
            </a:r>
            <a:r>
              <a:rPr lang="en-US">
                <a:latin typeface="Arial" charset="0"/>
              </a:rPr>
              <a:t>.</a:t>
            </a:r>
            <a:endParaRPr lang="sr-Latn-CS">
              <a:latin typeface="Arial" charset="0"/>
            </a:endParaRPr>
          </a:p>
        </p:txBody>
      </p:sp>
      <p:sp>
        <p:nvSpPr>
          <p:cNvPr id="545797" name="Rectangle 5"/>
          <p:cNvSpPr>
            <a:spLocks noChangeArrowheads="1"/>
          </p:cNvSpPr>
          <p:nvPr/>
        </p:nvSpPr>
        <p:spPr bwMode="auto">
          <a:xfrm>
            <a:off x="1395413" y="3906838"/>
            <a:ext cx="1577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17978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4F76A45-B7F6-4AF0-85A5-13449A882635}" type="slidenum">
              <a:rPr lang="en-US"/>
              <a:pPr/>
              <a:t>28</a:t>
            </a:fld>
            <a:endParaRPr lang="en-US"/>
          </a:p>
        </p:txBody>
      </p:sp>
      <p:sp>
        <p:nvSpPr>
          <p:cNvPr id="547842" name="Text Box 2"/>
          <p:cNvSpPr txBox="1">
            <a:spLocks noChangeArrowheads="1"/>
          </p:cNvSpPr>
          <p:nvPr/>
        </p:nvSpPr>
        <p:spPr bwMode="auto">
          <a:xfrm>
            <a:off x="973138" y="3883025"/>
            <a:ext cx="7761287" cy="2155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углавном оболевају већа деца и млађе особе,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клиничка слика:повишена температура, болови у пределу грудног коша или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горњем делу абдомена,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клинички ток: болест има вишефазни ток (могући рецидиви)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ређе може да се јави плеуритис, перикардитис и орхитис.</a:t>
            </a:r>
            <a:endParaRPr lang="en-US">
              <a:latin typeface="Arial" charset="0"/>
            </a:endParaRPr>
          </a:p>
        </p:txBody>
      </p:sp>
      <p:sp>
        <p:nvSpPr>
          <p:cNvPr id="547843" name="Rectangle 3"/>
          <p:cNvSpPr>
            <a:spLocks noChangeArrowheads="1"/>
          </p:cNvSpPr>
          <p:nvPr/>
        </p:nvSpPr>
        <p:spPr bwMode="auto">
          <a:xfrm>
            <a:off x="1108075" y="461963"/>
            <a:ext cx="5240338" cy="9556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Епидемична плеуродинија (Борнхолмска болест)</a:t>
            </a:r>
          </a:p>
        </p:txBody>
      </p:sp>
      <p:sp>
        <p:nvSpPr>
          <p:cNvPr id="547844" name="Rectangle 4"/>
          <p:cNvSpPr>
            <a:spLocks noChangeArrowheads="1"/>
          </p:cNvSpPr>
          <p:nvPr/>
        </p:nvSpPr>
        <p:spPr bwMode="auto">
          <a:xfrm>
            <a:off x="1279525" y="2020888"/>
            <a:ext cx="16049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  <p:sp>
        <p:nvSpPr>
          <p:cNvPr id="547845" name="Rectangle 5"/>
          <p:cNvSpPr>
            <a:spLocks noChangeArrowheads="1"/>
          </p:cNvSpPr>
          <p:nvPr/>
        </p:nvSpPr>
        <p:spPr bwMode="auto">
          <a:xfrm>
            <a:off x="969963" y="2498725"/>
            <a:ext cx="4376737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1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).</a:t>
            </a:r>
          </a:p>
        </p:txBody>
      </p:sp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1306513" y="3275013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</p:spTree>
  </p:cSld>
  <p:clrMapOvr>
    <a:masterClrMapping/>
  </p:clrMapOvr>
  <p:transition advTm="23328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CB32CC-36A9-4F9C-B8AD-7D141BABF69D}" type="slidenum">
              <a:rPr lang="en-US"/>
              <a:pPr/>
              <a:t>29</a:t>
            </a:fld>
            <a:endParaRPr lang="en-US"/>
          </a:p>
        </p:txBody>
      </p:sp>
      <p:sp>
        <p:nvSpPr>
          <p:cNvPr id="549890" name="Text Box 2"/>
          <p:cNvSpPr txBox="1">
            <a:spLocks noChangeArrowheads="1"/>
          </p:cNvSpPr>
          <p:nvPr/>
        </p:nvSpPr>
        <p:spPr bwMode="auto">
          <a:xfrm>
            <a:off x="998538" y="5781675"/>
            <a:ext cx="2800350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симптоматска.</a:t>
            </a:r>
            <a:endParaRPr lang="en-US">
              <a:latin typeface="Arial" charset="0"/>
            </a:endParaRPr>
          </a:p>
        </p:txBody>
      </p:sp>
      <p:sp>
        <p:nvSpPr>
          <p:cNvPr id="549891" name="Rectangle 3"/>
          <p:cNvSpPr>
            <a:spLocks noChangeArrowheads="1"/>
          </p:cNvSpPr>
          <p:nvPr/>
        </p:nvSpPr>
        <p:spPr bwMode="auto">
          <a:xfrm>
            <a:off x="1287463" y="1038225"/>
            <a:ext cx="35734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Диференцијална дијагноза</a:t>
            </a:r>
          </a:p>
        </p:txBody>
      </p:sp>
      <p:sp>
        <p:nvSpPr>
          <p:cNvPr id="549892" name="Rectangle 4"/>
          <p:cNvSpPr>
            <a:spLocks noChangeArrowheads="1"/>
          </p:cNvSpPr>
          <p:nvPr/>
        </p:nvSpPr>
        <p:spPr bwMode="auto">
          <a:xfrm>
            <a:off x="993775" y="1843088"/>
            <a:ext cx="45720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исхемијска болест срца,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акутни абдомен.</a:t>
            </a:r>
          </a:p>
        </p:txBody>
      </p:sp>
      <p:sp>
        <p:nvSpPr>
          <p:cNvPr id="549893" name="Rectangle 5"/>
          <p:cNvSpPr>
            <a:spLocks noChangeArrowheads="1"/>
          </p:cNvSpPr>
          <p:nvPr/>
        </p:nvSpPr>
        <p:spPr bwMode="auto">
          <a:xfrm>
            <a:off x="1287463" y="2979738"/>
            <a:ext cx="14287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49894" name="Rectangle 6"/>
          <p:cNvSpPr>
            <a:spLocks noChangeArrowheads="1"/>
          </p:cNvSpPr>
          <p:nvPr/>
        </p:nvSpPr>
        <p:spPr bwMode="auto">
          <a:xfrm>
            <a:off x="1020763" y="3497263"/>
            <a:ext cx="581025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клиничка слика,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изолација вируса из ждрелног секрета и столице,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серолошке реакције.</a:t>
            </a:r>
          </a:p>
        </p:txBody>
      </p:sp>
      <p:sp>
        <p:nvSpPr>
          <p:cNvPr id="549895" name="Rectangle 7"/>
          <p:cNvSpPr>
            <a:spLocks noChangeArrowheads="1"/>
          </p:cNvSpPr>
          <p:nvPr/>
        </p:nvSpPr>
        <p:spPr bwMode="auto">
          <a:xfrm>
            <a:off x="1301750" y="5173663"/>
            <a:ext cx="1323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25378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903E8C-E58A-4493-B183-D5B5DDD5B652}" type="slidenum">
              <a:rPr lang="en-US"/>
              <a:pPr/>
              <a:t>3</a:t>
            </a:fld>
            <a:endParaRPr lang="en-US"/>
          </a:p>
        </p:txBody>
      </p:sp>
      <p:sp>
        <p:nvSpPr>
          <p:cNvPr id="457732" name="Rectangle 6"/>
          <p:cNvSpPr>
            <a:spLocks noChangeArrowheads="1"/>
          </p:cNvSpPr>
          <p:nvPr/>
        </p:nvSpPr>
        <p:spPr bwMode="auto">
          <a:xfrm>
            <a:off x="1536700" y="908050"/>
            <a:ext cx="189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  <p:sp>
        <p:nvSpPr>
          <p:cNvPr id="457733" name="Text Box 7"/>
          <p:cNvSpPr txBox="1">
            <a:spLocks noChangeArrowheads="1"/>
          </p:cNvSpPr>
          <p:nvPr/>
        </p:nvSpPr>
        <p:spPr bwMode="auto">
          <a:xfrm>
            <a:off x="1276350" y="1947863"/>
            <a:ext cx="58896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  <a:spcBef>
                <a:spcPct val="30000"/>
              </a:spcBef>
            </a:pPr>
            <a:r>
              <a:rPr lang="en-GB" b="1" i="1">
                <a:solidFill>
                  <a:srgbClr val="FFFF00"/>
                </a:solidFill>
                <a:latin typeface="Arial" charset="0"/>
              </a:rPr>
              <a:t>Ентеровируси:</a:t>
            </a:r>
            <a:endParaRPr lang="sr-Latn-CS" b="1" i="1">
              <a:solidFill>
                <a:srgbClr val="FFFF00"/>
              </a:solidFill>
              <a:latin typeface="Arial" charset="0"/>
            </a:endParaRPr>
          </a:p>
          <a:p>
            <a:pPr marL="342900" indent="-342900">
              <a:lnSpc>
                <a:spcPct val="140000"/>
              </a:lnSpc>
              <a:spcBef>
                <a:spcPct val="30000"/>
              </a:spcBef>
            </a:pPr>
            <a:endParaRPr lang="en-GB">
              <a:solidFill>
                <a:srgbClr val="FFFF00"/>
              </a:solidFill>
              <a:latin typeface="Arial" charset="0"/>
            </a:endParaRPr>
          </a:p>
          <a:p>
            <a:pPr marL="800100" lvl="1" indent="-342900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poliovirusi (1, 2, 3),</a:t>
            </a:r>
          </a:p>
          <a:p>
            <a:pPr marL="800100" lvl="1" indent="-342900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 i="1">
                <a:latin typeface="Arial" charset="0"/>
              </a:rPr>
              <a:t>coxackie</a:t>
            </a:r>
            <a:r>
              <a:rPr lang="en-GB">
                <a:latin typeface="Arial" charset="0"/>
              </a:rPr>
              <a:t> вируси А(24) и Б(6),</a:t>
            </a:r>
          </a:p>
          <a:p>
            <a:pPr marL="800100" lvl="1" indent="-342900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 i="1">
                <a:latin typeface="Arial" charset="0"/>
              </a:rPr>
              <a:t>echo</a:t>
            </a:r>
            <a:r>
              <a:rPr lang="en-GB">
                <a:latin typeface="Arial" charset="0"/>
              </a:rPr>
              <a:t> вируси (32),</a:t>
            </a:r>
          </a:p>
          <a:p>
            <a:pPr marL="800100" lvl="1" indent="-342900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новооткривени ентеровируси (68, 70, 71),</a:t>
            </a:r>
          </a:p>
          <a:p>
            <a:pPr marL="800100" lvl="1" indent="-342900">
              <a:lnSpc>
                <a:spcPct val="140000"/>
              </a:lnSpc>
              <a:spcBef>
                <a:spcPct val="3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en-GB">
                <a:latin typeface="Arial" charset="0"/>
              </a:rPr>
              <a:t>вирус хепатитиса А.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18338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FD314C-600D-44DE-8A92-CED0CCAF3C11}" type="slidenum">
              <a:rPr lang="en-US"/>
              <a:pPr/>
              <a:t>30</a:t>
            </a:fld>
            <a:endParaRPr lang="en-US"/>
          </a:p>
        </p:txBody>
      </p:sp>
      <p:sp>
        <p:nvSpPr>
          <p:cNvPr id="551938" name="Text Box 2"/>
          <p:cNvSpPr txBox="1">
            <a:spLocks noChangeArrowheads="1"/>
          </p:cNvSpPr>
          <p:nvPr/>
        </p:nvSpPr>
        <p:spPr bwMode="auto">
          <a:xfrm>
            <a:off x="1027113" y="2938463"/>
            <a:ext cx="4643437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 (B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4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)</a:t>
            </a:r>
            <a:r>
              <a:rPr lang="en-US">
                <a:latin typeface="Arial" charset="0"/>
              </a:rPr>
              <a:t>,</a:t>
            </a:r>
            <a:endParaRPr lang="sr-Latn-CS">
              <a:latin typeface="Arial" charset="0"/>
            </a:endParaRP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(1, 6, 8, 9, 19, 22).</a:t>
            </a:r>
            <a:endParaRPr lang="en-US">
              <a:latin typeface="Arial" charset="0"/>
            </a:endParaRPr>
          </a:p>
        </p:txBody>
      </p:sp>
      <p:sp>
        <p:nvSpPr>
          <p:cNvPr id="551939" name="Rectangle 3"/>
          <p:cNvSpPr>
            <a:spLocks noChangeArrowheads="1"/>
          </p:cNvSpPr>
          <p:nvPr/>
        </p:nvSpPr>
        <p:spPr bwMode="auto">
          <a:xfrm>
            <a:off x="1389063" y="596900"/>
            <a:ext cx="3368675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Миоперикардитис</a:t>
            </a:r>
          </a:p>
        </p:txBody>
      </p:sp>
      <p:sp>
        <p:nvSpPr>
          <p:cNvPr id="551940" name="Rectangle 4"/>
          <p:cNvSpPr>
            <a:spLocks noChangeArrowheads="1"/>
          </p:cNvSpPr>
          <p:nvPr/>
        </p:nvSpPr>
        <p:spPr bwMode="auto">
          <a:xfrm>
            <a:off x="1304925" y="2360613"/>
            <a:ext cx="16049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</p:spTree>
  </p:cSld>
  <p:clrMapOvr>
    <a:masterClrMapping/>
  </p:clrMapOvr>
  <p:transition advTm="5618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5FD47B-6C91-46B6-B16E-6DE9FAE2458D}" type="slidenum">
              <a:rPr lang="en-US"/>
              <a:pPr/>
              <a:t>31</a:t>
            </a:fld>
            <a:endParaRPr lang="en-US"/>
          </a:p>
        </p:txBody>
      </p:sp>
      <p:sp>
        <p:nvSpPr>
          <p:cNvPr id="553986" name="Text Box 2"/>
          <p:cNvSpPr txBox="1">
            <a:spLocks noChangeArrowheads="1"/>
          </p:cNvSpPr>
          <p:nvPr/>
        </p:nvSpPr>
        <p:spPr bwMode="auto">
          <a:xfrm>
            <a:off x="1027113" y="1970088"/>
            <a:ext cx="7920037" cy="3806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болест се може јавити у свим узрастима, али најчешће оболевају млађе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особе,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клиничка слика:повишена температура, диспнеја, бол у грудима, мијалгије, физикални налаз: тахикардија, </a:t>
            </a:r>
            <a:r>
              <a:rPr lang="en-US">
                <a:latin typeface="Arial" charset="0"/>
              </a:rPr>
              <a:t>мукли</a:t>
            </a:r>
            <a:r>
              <a:rPr lang="sr-Latn-CS">
                <a:latin typeface="Arial" charset="0"/>
              </a:rPr>
              <a:t> срчани тонови, благ систоли шум,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перикардно трење (35%-85%),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EKG: различити поремећаји срчаног ритма,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Ртг грудног коша: увећана срчана сенка,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лабораторијске анализе: серумски ниво миокардних ензима, број леукоцита и седиментација могу бити повишени.</a:t>
            </a:r>
            <a:endParaRPr lang="en-US">
              <a:latin typeface="Arial" charset="0"/>
            </a:endParaRPr>
          </a:p>
        </p:txBody>
      </p:sp>
      <p:sp>
        <p:nvSpPr>
          <p:cNvPr id="553987" name="Rectangle 3"/>
          <p:cNvSpPr>
            <a:spLocks noChangeArrowheads="1"/>
          </p:cNvSpPr>
          <p:nvPr/>
        </p:nvSpPr>
        <p:spPr bwMode="auto">
          <a:xfrm>
            <a:off x="1349375" y="1177925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</p:spTree>
  </p:cSld>
  <p:clrMapOvr>
    <a:masterClrMapping/>
  </p:clrMapOvr>
  <p:transition advTm="728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E7B46E-0D8F-4CE4-9277-8FAB4014F01C}" type="slidenum">
              <a:rPr lang="en-US"/>
              <a:pPr/>
              <a:t>32</a:t>
            </a:fld>
            <a:endParaRPr lang="en-US"/>
          </a:p>
        </p:txBody>
      </p:sp>
      <p:sp>
        <p:nvSpPr>
          <p:cNvPr id="556034" name="Rectangle 2"/>
          <p:cNvSpPr>
            <a:spLocks noChangeArrowheads="1"/>
          </p:cNvSpPr>
          <p:nvPr/>
        </p:nvSpPr>
        <p:spPr bwMode="auto">
          <a:xfrm>
            <a:off x="1293813" y="1317625"/>
            <a:ext cx="15557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56035" name="Rectangle 3"/>
          <p:cNvSpPr>
            <a:spLocks noChangeArrowheads="1"/>
          </p:cNvSpPr>
          <p:nvPr/>
        </p:nvSpPr>
        <p:spPr bwMode="auto">
          <a:xfrm>
            <a:off x="1006475" y="2003425"/>
            <a:ext cx="5867400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клиничка слика,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изолација вируса из ждрелног секрета и столице,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серолошке реакције.</a:t>
            </a:r>
          </a:p>
        </p:txBody>
      </p:sp>
      <p:sp>
        <p:nvSpPr>
          <p:cNvPr id="556036" name="Rectangle 4"/>
          <p:cNvSpPr>
            <a:spLocks noChangeArrowheads="1"/>
          </p:cNvSpPr>
          <p:nvPr/>
        </p:nvSpPr>
        <p:spPr bwMode="auto">
          <a:xfrm>
            <a:off x="1322388" y="3849688"/>
            <a:ext cx="27193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Егзактна дијагноза</a:t>
            </a:r>
          </a:p>
        </p:txBody>
      </p:sp>
      <p:sp>
        <p:nvSpPr>
          <p:cNvPr id="556037" name="Rectangle 5"/>
          <p:cNvSpPr>
            <a:spLocks noChangeArrowheads="1"/>
          </p:cNvSpPr>
          <p:nvPr/>
        </p:nvSpPr>
        <p:spPr bwMode="auto">
          <a:xfrm>
            <a:off x="996950" y="4400550"/>
            <a:ext cx="537051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трансвенска ендомиокрадна биопсија.</a:t>
            </a:r>
          </a:p>
        </p:txBody>
      </p:sp>
    </p:spTree>
  </p:cSld>
  <p:clrMapOvr>
    <a:masterClrMapping/>
  </p:clrMapOvr>
  <p:transition advTm="508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C884360-368C-4573-8E27-C69CC9D60B8E}" type="slidenum">
              <a:rPr lang="en-US"/>
              <a:pPr/>
              <a:t>33</a:t>
            </a:fld>
            <a:endParaRPr lang="en-US"/>
          </a:p>
        </p:txBody>
      </p:sp>
      <p:sp>
        <p:nvSpPr>
          <p:cNvPr id="558082" name="Text Box 2"/>
          <p:cNvSpPr txBox="1">
            <a:spLocks noChangeArrowheads="1"/>
          </p:cNvSpPr>
          <p:nvPr/>
        </p:nvSpPr>
        <p:spPr bwMode="auto">
          <a:xfrm>
            <a:off x="1000125" y="4105275"/>
            <a:ext cx="267176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смртност 0-4%.</a:t>
            </a:r>
            <a:endParaRPr lang="en-US">
              <a:latin typeface="Arial" charset="0"/>
            </a:endParaRPr>
          </a:p>
        </p:txBody>
      </p:sp>
      <p:sp>
        <p:nvSpPr>
          <p:cNvPr id="558083" name="Rectangle 3"/>
          <p:cNvSpPr>
            <a:spLocks noChangeArrowheads="1"/>
          </p:cNvSpPr>
          <p:nvPr/>
        </p:nvSpPr>
        <p:spPr bwMode="auto">
          <a:xfrm>
            <a:off x="1358900" y="1231900"/>
            <a:ext cx="13239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  <p:sp>
        <p:nvSpPr>
          <p:cNvPr id="558084" name="Rectangle 4"/>
          <p:cNvSpPr>
            <a:spLocks noChangeArrowheads="1"/>
          </p:cNvSpPr>
          <p:nvPr/>
        </p:nvSpPr>
        <p:spPr bwMode="auto">
          <a:xfrm>
            <a:off x="977900" y="1912938"/>
            <a:ext cx="45720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мировање, симптоматска,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кортикостероиди (дискутабилно!).</a:t>
            </a:r>
          </a:p>
        </p:txBody>
      </p:sp>
      <p:sp>
        <p:nvSpPr>
          <p:cNvPr id="558085" name="Rectangle 5"/>
          <p:cNvSpPr>
            <a:spLocks noChangeArrowheads="1"/>
          </p:cNvSpPr>
          <p:nvPr/>
        </p:nvSpPr>
        <p:spPr bwMode="auto">
          <a:xfrm>
            <a:off x="1300163" y="3513138"/>
            <a:ext cx="1355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Прогноза</a:t>
            </a:r>
          </a:p>
        </p:txBody>
      </p:sp>
    </p:spTree>
  </p:cSld>
  <p:clrMapOvr>
    <a:masterClrMapping/>
  </p:clrMapOvr>
  <p:transition advTm="578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117A5-4CE6-48F8-A659-746D2B398A26}" type="slidenum">
              <a:rPr lang="en-US"/>
              <a:pPr/>
              <a:t>34</a:t>
            </a:fld>
            <a:endParaRPr lang="en-US"/>
          </a:p>
        </p:txBody>
      </p:sp>
      <p:sp>
        <p:nvSpPr>
          <p:cNvPr id="560130" name="Text Box 2"/>
          <p:cNvSpPr txBox="1">
            <a:spLocks noChangeArrowheads="1"/>
          </p:cNvSpPr>
          <p:nvPr/>
        </p:nvSpPr>
        <p:spPr bwMode="auto">
          <a:xfrm>
            <a:off x="1012825" y="2968625"/>
            <a:ext cx="7202488" cy="1330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coxsackevirusi(</a:t>
            </a:r>
            <a:r>
              <a:rPr lang="en-US">
                <a:latin typeface="Arial" charset="0"/>
              </a:rPr>
              <a:t>A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4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6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10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(1-9, 11, 14, 16, 18, 25, 30, 32, 33),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новооткривени вируси </a:t>
            </a:r>
            <a:r>
              <a:rPr lang="sr-Latn-CS">
                <a:latin typeface="Arial" charset="0"/>
              </a:rPr>
              <a:t>(E</a:t>
            </a:r>
            <a:r>
              <a:rPr lang="sr-Latn-CS" baseline="-25000">
                <a:latin typeface="Arial" charset="0"/>
              </a:rPr>
              <a:t>71</a:t>
            </a:r>
            <a:r>
              <a:rPr lang="sr-Latn-CS">
                <a:latin typeface="Arial" charset="0"/>
              </a:rPr>
              <a:t>).</a:t>
            </a:r>
            <a:endParaRPr lang="en-US">
              <a:latin typeface="Arial" charset="0"/>
            </a:endParaRPr>
          </a:p>
        </p:txBody>
      </p:sp>
      <p:sp>
        <p:nvSpPr>
          <p:cNvPr id="560131" name="Rectangle 3"/>
          <p:cNvSpPr>
            <a:spLocks noChangeArrowheads="1"/>
          </p:cNvSpPr>
          <p:nvPr/>
        </p:nvSpPr>
        <p:spPr bwMode="auto">
          <a:xfrm>
            <a:off x="1376363" y="739775"/>
            <a:ext cx="1989137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Егзантеми</a:t>
            </a:r>
          </a:p>
        </p:txBody>
      </p:sp>
      <p:sp>
        <p:nvSpPr>
          <p:cNvPr id="560132" name="Rectangle 4"/>
          <p:cNvSpPr>
            <a:spLocks noChangeArrowheads="1"/>
          </p:cNvSpPr>
          <p:nvPr/>
        </p:nvSpPr>
        <p:spPr bwMode="auto">
          <a:xfrm>
            <a:off x="1363663" y="2235200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</p:spTree>
  </p:cSld>
  <p:clrMapOvr>
    <a:masterClrMapping/>
  </p:clrMapOvr>
  <p:transition advTm="7708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2846F3-A5EE-40D0-A1DB-0FDA0C7ABA52}" type="slidenum">
              <a:rPr lang="en-US"/>
              <a:pPr/>
              <a:t>35</a:t>
            </a:fld>
            <a:endParaRPr lang="en-US"/>
          </a:p>
        </p:txBody>
      </p:sp>
      <p:sp>
        <p:nvSpPr>
          <p:cNvPr id="562178" name="Text Box 2"/>
          <p:cNvSpPr txBox="1">
            <a:spLocks noChangeArrowheads="1"/>
          </p:cNvSpPr>
          <p:nvPr/>
        </p:nvSpPr>
        <p:spPr bwMode="auto">
          <a:xfrm>
            <a:off x="931863" y="1838325"/>
            <a:ext cx="3884612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</a:t>
            </a:r>
            <a:r>
              <a:rPr lang="sr-Cyrl-CS">
                <a:latin typeface="Arial" charset="0"/>
              </a:rPr>
              <a:t>најчешће га изазива </a:t>
            </a:r>
            <a:r>
              <a:rPr lang="sr-Latn-CS">
                <a:latin typeface="Arial" charset="0"/>
              </a:rPr>
              <a:t>ECHO 9.</a:t>
            </a:r>
          </a:p>
        </p:txBody>
      </p:sp>
      <p:sp>
        <p:nvSpPr>
          <p:cNvPr id="562179" name="Rectangle 3"/>
          <p:cNvSpPr>
            <a:spLocks noChangeArrowheads="1"/>
          </p:cNvSpPr>
          <p:nvPr/>
        </p:nvSpPr>
        <p:spPr bwMode="auto">
          <a:xfrm>
            <a:off x="1428750" y="939800"/>
            <a:ext cx="3868738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400" b="1" i="1" u="sng">
                <a:solidFill>
                  <a:srgbClr val="FFFF00"/>
                </a:solidFill>
                <a:latin typeface="Comic Sans MS" pitchFamily="66" charset="0"/>
              </a:rPr>
              <a:t>Рубелиформни егзантем</a:t>
            </a:r>
          </a:p>
        </p:txBody>
      </p:sp>
      <p:pic>
        <p:nvPicPr>
          <p:cNvPr id="562182" name="Picture 2" descr="Echo9"/>
          <p:cNvPicPr>
            <a:picLocks noChangeAspect="1" noChangeArrowheads="1"/>
          </p:cNvPicPr>
          <p:nvPr/>
        </p:nvPicPr>
        <p:blipFill>
          <a:blip r:embed="rId3" cstate="print"/>
          <a:srcRect b="6821"/>
          <a:stretch>
            <a:fillRect/>
          </a:stretch>
        </p:blipFill>
        <p:spPr bwMode="auto">
          <a:xfrm>
            <a:off x="5080000" y="1584325"/>
            <a:ext cx="3822700" cy="482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2183" name="Text Box 7"/>
          <p:cNvSpPr txBox="1">
            <a:spLocks noChangeArrowheads="1"/>
          </p:cNvSpPr>
          <p:nvPr/>
        </p:nvSpPr>
        <p:spPr bwMode="auto">
          <a:xfrm>
            <a:off x="2455863" y="5788025"/>
            <a:ext cx="1895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i="1">
                <a:latin typeface="Arial" charset="0"/>
              </a:rPr>
              <a:t>Макулозна оспа</a:t>
            </a:r>
          </a:p>
        </p:txBody>
      </p:sp>
    </p:spTree>
  </p:cSld>
  <p:clrMapOvr>
    <a:masterClrMapping/>
  </p:clrMapOvr>
  <p:transition advTm="1978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6776D5-1451-489A-B4EA-E41A05B9C28B}" type="slidenum">
              <a:rPr lang="en-US"/>
              <a:pPr/>
              <a:t>36</a:t>
            </a:fld>
            <a:endParaRPr lang="en-US"/>
          </a:p>
        </p:txBody>
      </p:sp>
      <p:sp>
        <p:nvSpPr>
          <p:cNvPr id="564226" name="Text Box 2"/>
          <p:cNvSpPr txBox="1">
            <a:spLocks noChangeArrowheads="1"/>
          </p:cNvSpPr>
          <p:nvPr/>
        </p:nvSpPr>
        <p:spPr bwMode="auto">
          <a:xfrm>
            <a:off x="1000125" y="2012950"/>
            <a:ext cx="394335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(</a:t>
            </a:r>
            <a:r>
              <a:rPr lang="en-US">
                <a:latin typeface="Arial" charset="0"/>
              </a:rPr>
              <a:t>A</a:t>
            </a:r>
            <a:r>
              <a:rPr lang="sr-Latn-CS" baseline="-25000">
                <a:latin typeface="Arial" charset="0"/>
              </a:rPr>
              <a:t>4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2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(4, 7, 9).</a:t>
            </a:r>
          </a:p>
        </p:txBody>
      </p:sp>
      <p:sp>
        <p:nvSpPr>
          <p:cNvPr id="564227" name="Rectangle 3"/>
          <p:cNvSpPr>
            <a:spLocks noChangeArrowheads="1"/>
          </p:cNvSpPr>
          <p:nvPr/>
        </p:nvSpPr>
        <p:spPr bwMode="auto">
          <a:xfrm>
            <a:off x="1309688" y="954088"/>
            <a:ext cx="3622675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400" b="1" i="1" u="sng">
                <a:solidFill>
                  <a:srgbClr val="FFFF00"/>
                </a:solidFill>
                <a:latin typeface="Comic Sans MS" pitchFamily="66" charset="0"/>
              </a:rPr>
              <a:t>Петехијелни егзантем</a:t>
            </a:r>
          </a:p>
        </p:txBody>
      </p:sp>
      <p:pic>
        <p:nvPicPr>
          <p:cNvPr id="564230" name="Picture 6" descr="7006sc-fi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92775" y="1698625"/>
            <a:ext cx="3201988" cy="4749800"/>
          </a:xfrm>
          <a:prstGeom prst="rect">
            <a:avLst/>
          </a:prstGeom>
          <a:noFill/>
        </p:spPr>
      </p:pic>
    </p:spTree>
  </p:cSld>
  <p:clrMapOvr>
    <a:masterClrMapping/>
  </p:clrMapOvr>
  <p:transition advTm="1798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8AFA9A-CEA5-4E52-A5F2-D95EEA22D700}" type="slidenum">
              <a:rPr lang="en-US"/>
              <a:pPr/>
              <a:t>37</a:t>
            </a:fld>
            <a:endParaRPr lang="en-US"/>
          </a:p>
        </p:txBody>
      </p:sp>
      <p:sp>
        <p:nvSpPr>
          <p:cNvPr id="566274" name="Text Box 2"/>
          <p:cNvSpPr txBox="1">
            <a:spLocks noChangeArrowheads="1"/>
          </p:cNvSpPr>
          <p:nvPr/>
        </p:nvSpPr>
        <p:spPr bwMode="auto">
          <a:xfrm>
            <a:off x="1012825" y="2068513"/>
            <a:ext cx="3808413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 </a:t>
            </a:r>
            <a:r>
              <a:rPr lang="sr-Latn-CS">
                <a:latin typeface="Arial" charset="0"/>
              </a:rPr>
              <a:t>coxsackevirusi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(</a:t>
            </a:r>
            <a:r>
              <a:rPr lang="en-US">
                <a:latin typeface="Arial" charset="0"/>
              </a:rPr>
              <a:t>A</a:t>
            </a:r>
            <a:r>
              <a:rPr lang="sr-Latn-CS" baseline="-25000">
                <a:latin typeface="Arial" charset="0"/>
              </a:rPr>
              <a:t>9</a:t>
            </a:r>
            <a:r>
              <a:rPr lang="sr-Latn-CS">
                <a:latin typeface="Arial" charset="0"/>
              </a:rPr>
              <a:t>, 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4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(11).</a:t>
            </a:r>
          </a:p>
        </p:txBody>
      </p:sp>
      <p:sp>
        <p:nvSpPr>
          <p:cNvPr id="566275" name="Rectangle 3"/>
          <p:cNvSpPr>
            <a:spLocks noChangeArrowheads="1"/>
          </p:cNvSpPr>
          <p:nvPr/>
        </p:nvSpPr>
        <p:spPr bwMode="auto">
          <a:xfrm>
            <a:off x="1252538" y="1022350"/>
            <a:ext cx="3865562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400" b="1" i="1" u="sng">
                <a:solidFill>
                  <a:srgbClr val="FFFF00"/>
                </a:solidFill>
                <a:latin typeface="Comic Sans MS" pitchFamily="66" charset="0"/>
              </a:rPr>
              <a:t>Уртикаријални егзантем</a:t>
            </a:r>
          </a:p>
        </p:txBody>
      </p:sp>
      <p:pic>
        <p:nvPicPr>
          <p:cNvPr id="566278" name="Picture 6" descr="urticaria"/>
          <p:cNvPicPr>
            <a:picLocks noChangeAspect="1" noChangeArrowheads="1"/>
          </p:cNvPicPr>
          <p:nvPr/>
        </p:nvPicPr>
        <p:blipFill>
          <a:blip r:embed="rId3" cstate="print"/>
          <a:srcRect b="2869"/>
          <a:stretch>
            <a:fillRect/>
          </a:stretch>
        </p:blipFill>
        <p:spPr bwMode="auto">
          <a:xfrm>
            <a:off x="3659188" y="2809875"/>
            <a:ext cx="5260975" cy="3548063"/>
          </a:xfrm>
          <a:prstGeom prst="rect">
            <a:avLst/>
          </a:prstGeom>
          <a:noFill/>
        </p:spPr>
      </p:pic>
    </p:spTree>
  </p:cSld>
  <p:clrMapOvr>
    <a:masterClrMapping/>
  </p:clrMapOvr>
  <p:transition advTm="4688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202B15-0432-4C7D-8E61-0E6EE06B9EF8}" type="slidenum">
              <a:rPr lang="en-US"/>
              <a:pPr/>
              <a:t>38</a:t>
            </a:fld>
            <a:endParaRPr lang="en-US"/>
          </a:p>
        </p:txBody>
      </p:sp>
      <p:sp>
        <p:nvSpPr>
          <p:cNvPr id="568322" name="Text Box 2"/>
          <p:cNvSpPr txBox="1">
            <a:spLocks noChangeArrowheads="1"/>
          </p:cNvSpPr>
          <p:nvPr/>
        </p:nvSpPr>
        <p:spPr bwMode="auto">
          <a:xfrm>
            <a:off x="954088" y="3600450"/>
            <a:ext cx="8189912" cy="27320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болест се испољава између 3 и 7 дана живота (чешће оболевају недоношчад и мушка новорођенчад),</a:t>
            </a:r>
          </a:p>
          <a:p>
            <a:pPr marL="227013" indent="-227013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болест почиње неспецифични симптоми: темепратура, одбијање хране, пролазни респиратпорни дистрес,</a:t>
            </a:r>
          </a:p>
          <a:p>
            <a:pPr marL="227013" indent="-227013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касније се јавља карактеристични тријас: миокардитис, енцефалитис и хепатитис са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хеморагијским синдромом,</a:t>
            </a:r>
          </a:p>
          <a:p>
            <a:pPr marL="227013" indent="-227013">
              <a:lnSpc>
                <a:spcPct val="12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могу бити захваћени и други органи (панкреас, надбубрези, плућа,...).</a:t>
            </a:r>
            <a:endParaRPr lang="en-US">
              <a:latin typeface="Arial" charset="0"/>
            </a:endParaRPr>
          </a:p>
        </p:txBody>
      </p:sp>
      <p:sp>
        <p:nvSpPr>
          <p:cNvPr id="568323" name="Rectangle 3"/>
          <p:cNvSpPr>
            <a:spLocks noChangeArrowheads="1"/>
          </p:cNvSpPr>
          <p:nvPr/>
        </p:nvSpPr>
        <p:spPr bwMode="auto">
          <a:xfrm>
            <a:off x="1184275" y="571500"/>
            <a:ext cx="7816850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Генерализована болест код новорођенчади</a:t>
            </a:r>
          </a:p>
        </p:txBody>
      </p:sp>
      <p:sp>
        <p:nvSpPr>
          <p:cNvPr id="568324" name="Rectangle 4"/>
          <p:cNvSpPr>
            <a:spLocks noChangeArrowheads="1"/>
          </p:cNvSpPr>
          <p:nvPr/>
        </p:nvSpPr>
        <p:spPr bwMode="auto">
          <a:xfrm>
            <a:off x="1265238" y="1403350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  <p:sp>
        <p:nvSpPr>
          <p:cNvPr id="568325" name="Rectangle 5"/>
          <p:cNvSpPr>
            <a:spLocks noChangeArrowheads="1"/>
          </p:cNvSpPr>
          <p:nvPr/>
        </p:nvSpPr>
        <p:spPr bwMode="auto">
          <a:xfrm>
            <a:off x="922338" y="1870075"/>
            <a:ext cx="45720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coxsackevirusi</a:t>
            </a: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(</a:t>
            </a:r>
            <a:r>
              <a:rPr lang="en-US">
                <a:latin typeface="Arial" charset="0"/>
              </a:rPr>
              <a:t>A</a:t>
            </a:r>
            <a:r>
              <a:rPr lang="sr-Latn-CS" baseline="-25000">
                <a:latin typeface="Arial" charset="0"/>
              </a:rPr>
              <a:t>16</a:t>
            </a:r>
            <a:r>
              <a:rPr lang="sr-Latn-CS">
                <a:latin typeface="Arial" charset="0"/>
              </a:rPr>
              <a:t>, B</a:t>
            </a:r>
            <a:r>
              <a:rPr lang="sr-Latn-CS" baseline="-25000">
                <a:latin typeface="Arial" charset="0"/>
              </a:rPr>
              <a:t>1</a:t>
            </a:r>
            <a:r>
              <a:rPr lang="sr-Latn-CS">
                <a:latin typeface="Arial" charset="0"/>
              </a:rPr>
              <a:t>-B</a:t>
            </a:r>
            <a:r>
              <a:rPr lang="sr-Latn-CS" baseline="-25000">
                <a:latin typeface="Arial" charset="0"/>
              </a:rPr>
              <a:t>5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ECHO (6, 11, 14, 19, 31).</a:t>
            </a:r>
          </a:p>
        </p:txBody>
      </p:sp>
      <p:sp>
        <p:nvSpPr>
          <p:cNvPr id="568326" name="Rectangle 6"/>
          <p:cNvSpPr>
            <a:spLocks noChangeArrowheads="1"/>
          </p:cNvSpPr>
          <p:nvPr/>
        </p:nvSpPr>
        <p:spPr bwMode="auto">
          <a:xfrm>
            <a:off x="1336675" y="3035300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</p:spTree>
  </p:cSld>
  <p:clrMapOvr>
    <a:masterClrMapping/>
  </p:clrMapOvr>
  <p:transition advTm="34698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15A3B5-5DDB-4B58-8878-4960B653DFAF}" type="slidenum">
              <a:rPr lang="en-US"/>
              <a:pPr/>
              <a:t>39</a:t>
            </a:fld>
            <a:endParaRPr lang="en-US"/>
          </a:p>
        </p:txBody>
      </p:sp>
      <p:sp>
        <p:nvSpPr>
          <p:cNvPr id="570370" name="Text Box 2"/>
          <p:cNvSpPr txBox="1">
            <a:spLocks noChangeArrowheads="1"/>
          </p:cNvSpPr>
          <p:nvPr/>
        </p:nvSpPr>
        <p:spPr bwMode="auto">
          <a:xfrm>
            <a:off x="928688" y="3754438"/>
            <a:ext cx="8002587" cy="2341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симптоматска,</a:t>
            </a:r>
          </a:p>
          <a:p>
            <a:pPr marL="227013" indent="-227013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оспежна крварења се лече давањем еритроцита, тромбоцита, свеже </a:t>
            </a:r>
            <a:br>
              <a:rPr lang="en-US">
                <a:latin typeface="Arial" charset="0"/>
              </a:rPr>
            </a:br>
            <a:r>
              <a:rPr lang="sr-Latn-CS">
                <a:latin typeface="Arial" charset="0"/>
              </a:rPr>
              <a:t>смрзнуте плазме,</a:t>
            </a:r>
          </a:p>
          <a:p>
            <a:pPr marL="227013" indent="-227013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витамин К,</a:t>
            </a:r>
          </a:p>
          <a:p>
            <a:pPr marL="227013" indent="-227013">
              <a:lnSpc>
                <a:spcPct val="140000"/>
              </a:lnSpc>
              <a:spcBef>
                <a:spcPct val="40000"/>
              </a:spcBef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плеконарил.</a:t>
            </a:r>
            <a:endParaRPr lang="en-US">
              <a:latin typeface="Arial" charset="0"/>
            </a:endParaRPr>
          </a:p>
        </p:txBody>
      </p:sp>
      <p:sp>
        <p:nvSpPr>
          <p:cNvPr id="570371" name="Rectangle 3"/>
          <p:cNvSpPr>
            <a:spLocks noChangeArrowheads="1"/>
          </p:cNvSpPr>
          <p:nvPr/>
        </p:nvSpPr>
        <p:spPr bwMode="auto">
          <a:xfrm>
            <a:off x="1322388" y="1222375"/>
            <a:ext cx="15636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70372" name="Rectangle 4"/>
          <p:cNvSpPr>
            <a:spLocks noChangeArrowheads="1"/>
          </p:cNvSpPr>
          <p:nvPr/>
        </p:nvSpPr>
        <p:spPr bwMode="auto">
          <a:xfrm>
            <a:off x="936625" y="1931988"/>
            <a:ext cx="8110538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изолација вируса из ждрелног секрета, фецеса, урина, крви, ликвора,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доказивањем вирусног генома (PCR).</a:t>
            </a:r>
          </a:p>
        </p:txBody>
      </p:sp>
      <p:sp>
        <p:nvSpPr>
          <p:cNvPr id="570373" name="Rectangle 5"/>
          <p:cNvSpPr>
            <a:spLocks noChangeArrowheads="1"/>
          </p:cNvSpPr>
          <p:nvPr/>
        </p:nvSpPr>
        <p:spPr bwMode="auto">
          <a:xfrm>
            <a:off x="1270000" y="3217863"/>
            <a:ext cx="14478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30058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168710-8820-4101-94B0-66CB50BAA0AC}" type="slidenum">
              <a:rPr lang="en-US"/>
              <a:pPr/>
              <a:t>4</a:t>
            </a:fld>
            <a:endParaRPr lang="en-US"/>
          </a:p>
        </p:txBody>
      </p:sp>
      <p:sp>
        <p:nvSpPr>
          <p:cNvPr id="459780" name="Rectangle 2"/>
          <p:cNvSpPr>
            <a:spLocks noChangeArrowheads="1"/>
          </p:cNvSpPr>
          <p:nvPr/>
        </p:nvSpPr>
        <p:spPr bwMode="auto">
          <a:xfrm>
            <a:off x="1128713" y="731838"/>
            <a:ext cx="294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Епидемиологија</a:t>
            </a:r>
          </a:p>
        </p:txBody>
      </p:sp>
      <p:sp>
        <p:nvSpPr>
          <p:cNvPr id="459781" name="Text Box 3"/>
          <p:cNvSpPr txBox="1">
            <a:spLocks noChangeArrowheads="1"/>
          </p:cNvSpPr>
          <p:nvPr/>
        </p:nvSpPr>
        <p:spPr bwMode="auto">
          <a:xfrm>
            <a:off x="954088" y="1878013"/>
            <a:ext cx="8050212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Ентеровируси су распрострањени по читавом свету,</a:t>
            </a:r>
          </a:p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Извор инфекције је болесник или чешће инфицирана особа са асимптоматском инфекцијом, која вирусе излучује из организма</a:t>
            </a:r>
            <a:br>
              <a:rPr lang="sr-Latn-CS">
                <a:latin typeface="Arial" charset="0"/>
              </a:rPr>
            </a:br>
            <a:r>
              <a:rPr lang="en-GB">
                <a:latin typeface="Arial" charset="0"/>
              </a:rPr>
              <a:t>респираторним секретом или столицом,</a:t>
            </a:r>
          </a:p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Инфекција најчешће настаје преко дигестивно</a:t>
            </a:r>
            <a:r>
              <a:rPr lang="sr-Latn-CS">
                <a:latin typeface="Arial" charset="0"/>
              </a:rPr>
              <a:t>г</a:t>
            </a:r>
            <a:r>
              <a:rPr lang="en-GB">
                <a:latin typeface="Arial" charset="0"/>
              </a:rPr>
              <a:t> тракта (фекално-орална инфекција), ређе преко респираторног тракта,</a:t>
            </a:r>
          </a:p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Ентеровирусне инфекције се јављају спорадично или у епидемијама,</a:t>
            </a:r>
            <a:br>
              <a:rPr lang="sr-Latn-CS">
                <a:latin typeface="Arial" charset="0"/>
              </a:rPr>
            </a:br>
            <a:r>
              <a:rPr lang="en-GB">
                <a:latin typeface="Arial" charset="0"/>
              </a:rPr>
              <a:t>најчешће током лета и почетком јесени,</a:t>
            </a:r>
          </a:p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Од ентеровирусних инфекција најчешће оболевају деца,</a:t>
            </a:r>
          </a:p>
          <a:p>
            <a:pPr marL="227013" indent="-227013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Font typeface="Wingdings" pitchFamily="2" charset="2"/>
              <a:buChar char="Ø"/>
              <a:tabLst>
                <a:tab pos="227013" algn="l"/>
              </a:tabLst>
            </a:pPr>
            <a:r>
              <a:rPr lang="en-GB">
                <a:latin typeface="Arial" charset="0"/>
              </a:rPr>
              <a:t>Прележане инфекције остављају тип-специфичан имунитет.</a:t>
            </a:r>
            <a:endParaRPr lang="en-US">
              <a:latin typeface="Arial" charset="0"/>
            </a:endParaRPr>
          </a:p>
        </p:txBody>
      </p:sp>
    </p:spTree>
  </p:cSld>
  <p:clrMapOvr>
    <a:masterClrMapping/>
  </p:clrMapOvr>
  <p:transition advTm="39808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543CE21-12BB-4341-95F2-77D35B5AEA4B}" type="slidenum">
              <a:rPr lang="en-US"/>
              <a:pPr/>
              <a:t>40</a:t>
            </a:fld>
            <a:endParaRPr lang="en-US"/>
          </a:p>
        </p:txBody>
      </p:sp>
      <p:sp>
        <p:nvSpPr>
          <p:cNvPr id="576514" name="Text Box 2"/>
          <p:cNvSpPr txBox="1">
            <a:spLocks noChangeArrowheads="1"/>
          </p:cNvSpPr>
          <p:nvPr/>
        </p:nvSpPr>
        <p:spPr bwMode="auto">
          <a:xfrm>
            <a:off x="941388" y="4335463"/>
            <a:ext cx="8002587" cy="174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болест најпре захвата једно, а убрзо и друго око,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симптоми и знаци: бол, жарење, фотофобија, оток капака, водени исцедак, субкоњунктивално крварење (90%),</a:t>
            </a:r>
          </a:p>
          <a:p>
            <a:pPr marL="227013" indent="-227013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болест траје највише 10 дана.</a:t>
            </a:r>
            <a:endParaRPr lang="en-US">
              <a:latin typeface="Arial" charset="0"/>
            </a:endParaRPr>
          </a:p>
        </p:txBody>
      </p:sp>
      <p:sp>
        <p:nvSpPr>
          <p:cNvPr id="576515" name="Rectangle 3"/>
          <p:cNvSpPr>
            <a:spLocks noChangeArrowheads="1"/>
          </p:cNvSpPr>
          <p:nvPr/>
        </p:nvSpPr>
        <p:spPr bwMode="auto">
          <a:xfrm>
            <a:off x="1327150" y="793750"/>
            <a:ext cx="6723063" cy="5286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800" b="1">
                <a:solidFill>
                  <a:srgbClr val="FFFF00"/>
                </a:solidFill>
                <a:latin typeface="Comic Sans MS" pitchFamily="66" charset="0"/>
              </a:rPr>
              <a:t>Акутни хеморагијски коњунктивитис</a:t>
            </a:r>
          </a:p>
        </p:txBody>
      </p:sp>
      <p:sp>
        <p:nvSpPr>
          <p:cNvPr id="576516" name="Rectangle 4"/>
          <p:cNvSpPr>
            <a:spLocks noChangeArrowheads="1"/>
          </p:cNvSpPr>
          <p:nvPr/>
        </p:nvSpPr>
        <p:spPr bwMode="auto">
          <a:xfrm>
            <a:off x="1293813" y="1882775"/>
            <a:ext cx="16049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Етиологија</a:t>
            </a:r>
          </a:p>
        </p:txBody>
      </p:sp>
      <p:sp>
        <p:nvSpPr>
          <p:cNvPr id="576517" name="Rectangle 5"/>
          <p:cNvSpPr>
            <a:spLocks noChangeArrowheads="1"/>
          </p:cNvSpPr>
          <p:nvPr/>
        </p:nvSpPr>
        <p:spPr bwMode="auto">
          <a:xfrm>
            <a:off x="993775" y="2476500"/>
            <a:ext cx="45720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novi enterovirus (E</a:t>
            </a:r>
            <a:r>
              <a:rPr lang="sr-Latn-CS" baseline="-25000">
                <a:latin typeface="Arial" charset="0"/>
              </a:rPr>
              <a:t>70</a:t>
            </a:r>
            <a:r>
              <a:rPr lang="sr-Latn-CS">
                <a:latin typeface="Arial" charset="0"/>
              </a:rPr>
              <a:t>),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coxsackievirus (A</a:t>
            </a:r>
            <a:r>
              <a:rPr lang="sr-Latn-CS" baseline="-25000">
                <a:latin typeface="Arial" charset="0"/>
              </a:rPr>
              <a:t>24</a:t>
            </a:r>
            <a:r>
              <a:rPr lang="sr-Latn-CS">
                <a:latin typeface="Arial" charset="0"/>
              </a:rPr>
              <a:t>).</a:t>
            </a:r>
          </a:p>
        </p:txBody>
      </p:sp>
      <p:sp>
        <p:nvSpPr>
          <p:cNvPr id="576518" name="Rectangle 6"/>
          <p:cNvSpPr>
            <a:spLocks noChangeArrowheads="1"/>
          </p:cNvSpPr>
          <p:nvPr/>
        </p:nvSpPr>
        <p:spPr bwMode="auto">
          <a:xfrm>
            <a:off x="1281113" y="3838575"/>
            <a:ext cx="21558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Клиничка слика</a:t>
            </a:r>
          </a:p>
        </p:txBody>
      </p:sp>
    </p:spTree>
  </p:cSld>
  <p:clrMapOvr>
    <a:masterClrMapping/>
  </p:clrMapOvr>
  <p:transition advTm="10798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2A75D7-2464-4D4F-A749-E679E98BD905}" type="slidenum">
              <a:rPr lang="en-US"/>
              <a:pPr/>
              <a:t>41</a:t>
            </a:fld>
            <a:endParaRPr lang="en-US"/>
          </a:p>
        </p:txBody>
      </p:sp>
      <p:pic>
        <p:nvPicPr>
          <p:cNvPr id="578562" name="Picture 5" descr="kawasaki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2613" y="2171700"/>
            <a:ext cx="4878387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8563" name="Text Box 6"/>
          <p:cNvSpPr txBox="1">
            <a:spLocks noChangeArrowheads="1"/>
          </p:cNvSpPr>
          <p:nvPr/>
        </p:nvSpPr>
        <p:spPr bwMode="auto">
          <a:xfrm>
            <a:off x="2125663" y="1065213"/>
            <a:ext cx="3328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Епидемични коњунктивитис</a:t>
            </a:r>
          </a:p>
        </p:txBody>
      </p:sp>
    </p:spTree>
  </p:cSld>
  <p:clrMapOvr>
    <a:masterClrMapping/>
  </p:clrMapOvr>
  <p:transition advTm="2168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36C213-086E-4A39-AC58-A48E16366DA1}" type="slidenum">
              <a:rPr lang="en-US"/>
              <a:pPr/>
              <a:t>42</a:t>
            </a:fld>
            <a:endParaRPr lang="en-US"/>
          </a:p>
        </p:txBody>
      </p:sp>
      <p:sp>
        <p:nvSpPr>
          <p:cNvPr id="580610" name="Text Box 2"/>
          <p:cNvSpPr txBox="1">
            <a:spLocks noChangeArrowheads="1"/>
          </p:cNvSpPr>
          <p:nvPr/>
        </p:nvSpPr>
        <p:spPr bwMode="auto">
          <a:xfrm>
            <a:off x="1009650" y="5418138"/>
            <a:ext cx="62357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симптоматска,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антибиотици у случају суперинфекције.</a:t>
            </a:r>
            <a:endParaRPr lang="en-US">
              <a:latin typeface="Arial" charset="0"/>
            </a:endParaRPr>
          </a:p>
        </p:txBody>
      </p:sp>
      <p:sp>
        <p:nvSpPr>
          <p:cNvPr id="580611" name="Rectangle 3"/>
          <p:cNvSpPr>
            <a:spLocks noChangeArrowheads="1"/>
          </p:cNvSpPr>
          <p:nvPr/>
        </p:nvSpPr>
        <p:spPr bwMode="auto">
          <a:xfrm>
            <a:off x="1355725" y="1220788"/>
            <a:ext cx="2159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Компликације</a:t>
            </a:r>
          </a:p>
        </p:txBody>
      </p:sp>
      <p:sp>
        <p:nvSpPr>
          <p:cNvPr id="580612" name="Rectangle 4"/>
          <p:cNvSpPr>
            <a:spLocks noChangeArrowheads="1"/>
          </p:cNvSpPr>
          <p:nvPr/>
        </p:nvSpPr>
        <p:spPr bwMode="auto">
          <a:xfrm>
            <a:off x="1004888" y="1931988"/>
            <a:ext cx="8139112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кератитис,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неуролошке компликације (моторичке парализе, булбарна парализа).</a:t>
            </a:r>
          </a:p>
        </p:txBody>
      </p:sp>
      <p:sp>
        <p:nvSpPr>
          <p:cNvPr id="580613" name="Rectangle 5"/>
          <p:cNvSpPr>
            <a:spLocks noChangeArrowheads="1"/>
          </p:cNvSpPr>
          <p:nvPr/>
        </p:nvSpPr>
        <p:spPr bwMode="auto">
          <a:xfrm>
            <a:off x="1366838" y="3175000"/>
            <a:ext cx="15478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Дијагноза</a:t>
            </a:r>
          </a:p>
        </p:txBody>
      </p:sp>
      <p:sp>
        <p:nvSpPr>
          <p:cNvPr id="580614" name="Rectangle 6"/>
          <p:cNvSpPr>
            <a:spLocks noChangeArrowheads="1"/>
          </p:cNvSpPr>
          <p:nvPr/>
        </p:nvSpPr>
        <p:spPr bwMode="auto">
          <a:xfrm>
            <a:off x="965200" y="3675063"/>
            <a:ext cx="7962900" cy="917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изолација вируса из бриса коњунктиве у прва три дана болести,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>
                <a:latin typeface="Arial" charset="0"/>
              </a:rPr>
              <a:t> </a:t>
            </a:r>
            <a:r>
              <a:rPr lang="sr-Latn-CS">
                <a:latin typeface="Arial" charset="0"/>
              </a:rPr>
              <a:t> серолошке реакције.</a:t>
            </a:r>
          </a:p>
        </p:txBody>
      </p:sp>
      <p:sp>
        <p:nvSpPr>
          <p:cNvPr id="580615" name="Rectangle 7"/>
          <p:cNvSpPr>
            <a:spLocks noChangeArrowheads="1"/>
          </p:cNvSpPr>
          <p:nvPr/>
        </p:nvSpPr>
        <p:spPr bwMode="auto">
          <a:xfrm>
            <a:off x="1397000" y="4878388"/>
            <a:ext cx="14335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sz="2000" i="1">
                <a:solidFill>
                  <a:srgbClr val="FFFF00"/>
                </a:solidFill>
                <a:latin typeface="Comic Sans MS" pitchFamily="66" charset="0"/>
              </a:rPr>
              <a:t>Терапија</a:t>
            </a:r>
          </a:p>
        </p:txBody>
      </p:sp>
    </p:spTree>
  </p:cSld>
  <p:clrMapOvr>
    <a:masterClrMapping/>
  </p:clrMapOvr>
  <p:transition advTm="718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B9C56F-67D8-4649-A4B6-8DE6EE0F681F}" type="slidenum">
              <a:rPr lang="en-US"/>
              <a:pPr/>
              <a:t>43</a:t>
            </a:fld>
            <a:endParaRPr lang="en-US"/>
          </a:p>
        </p:txBody>
      </p:sp>
      <p:sp>
        <p:nvSpPr>
          <p:cNvPr id="586754" name="Text Box 2"/>
          <p:cNvSpPr txBox="1">
            <a:spLocks noChangeArrowheads="1"/>
          </p:cNvSpPr>
          <p:nvPr/>
        </p:nvSpPr>
        <p:spPr bwMode="auto">
          <a:xfrm>
            <a:off x="3270250" y="3290888"/>
            <a:ext cx="31194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800" b="1" i="1">
                <a:solidFill>
                  <a:srgbClr val="FFFF00"/>
                </a:solidFill>
                <a:latin typeface="Comic Sans MS" pitchFamily="66" charset="0"/>
              </a:rPr>
              <a:t>Хвала на пажњи</a:t>
            </a:r>
          </a:p>
        </p:txBody>
      </p:sp>
    </p:spTree>
  </p:cSld>
  <p:clrMapOvr>
    <a:masterClrMapping/>
  </p:clrMapOvr>
  <p:transition advTm="2778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D56636E-C78B-471A-B4F3-AD93CE0926C0}" type="slidenum">
              <a:rPr lang="en-US"/>
              <a:pPr/>
              <a:t>5</a:t>
            </a:fld>
            <a:endParaRPr lang="en-US"/>
          </a:p>
        </p:txBody>
      </p:sp>
      <p:pic>
        <p:nvPicPr>
          <p:cNvPr id="461828" name="Picture 2" descr="polio"/>
          <p:cNvPicPr>
            <a:picLocks noChangeAspect="1" noChangeArrowheads="1"/>
          </p:cNvPicPr>
          <p:nvPr/>
        </p:nvPicPr>
        <p:blipFill>
          <a:blip r:embed="rId3" cstate="print"/>
          <a:srcRect t="15439" b="4825"/>
          <a:stretch>
            <a:fillRect/>
          </a:stretch>
        </p:blipFill>
        <p:spPr bwMode="auto">
          <a:xfrm>
            <a:off x="503238" y="750888"/>
            <a:ext cx="8385175" cy="568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1829" name="Text Box 3"/>
          <p:cNvSpPr txBox="1">
            <a:spLocks noChangeArrowheads="1"/>
          </p:cNvSpPr>
          <p:nvPr/>
        </p:nvSpPr>
        <p:spPr bwMode="auto">
          <a:xfrm>
            <a:off x="808038" y="241300"/>
            <a:ext cx="57515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Географска дистрибуција полиовирусне инфекције</a:t>
            </a:r>
          </a:p>
        </p:txBody>
      </p:sp>
    </p:spTree>
  </p:cSld>
  <p:clrMapOvr>
    <a:masterClrMapping/>
  </p:clrMapOvr>
  <p:transition advTm="2088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91B854-32DB-4084-9950-A8B7EEB645C8}" type="slidenum">
              <a:rPr lang="en-US"/>
              <a:pPr/>
              <a:t>6</a:t>
            </a:fld>
            <a:endParaRPr lang="en-US"/>
          </a:p>
        </p:txBody>
      </p:sp>
      <p:sp>
        <p:nvSpPr>
          <p:cNvPr id="463876" name="Rectangle 2"/>
          <p:cNvSpPr>
            <a:spLocks noChangeArrowheads="1"/>
          </p:cNvSpPr>
          <p:nvPr/>
        </p:nvSpPr>
        <p:spPr bwMode="auto">
          <a:xfrm>
            <a:off x="1311275" y="277813"/>
            <a:ext cx="1909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Патогенеза</a:t>
            </a:r>
          </a:p>
        </p:txBody>
      </p:sp>
      <p:pic>
        <p:nvPicPr>
          <p:cNvPr id="463877" name="Picture 3" descr="entero-pa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7888" y="1357313"/>
            <a:ext cx="7075487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3878" name="Rectangle 4"/>
          <p:cNvSpPr>
            <a:spLocks noChangeArrowheads="1"/>
          </p:cNvSpPr>
          <p:nvPr/>
        </p:nvSpPr>
        <p:spPr bwMode="auto">
          <a:xfrm>
            <a:off x="1103313" y="833438"/>
            <a:ext cx="62499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Патогенеза свих ентеровирусних инфекција је слична</a:t>
            </a:r>
            <a:r>
              <a:rPr lang="en-US">
                <a:latin typeface="Arial" charset="0"/>
              </a:rPr>
              <a:t> </a:t>
            </a:r>
          </a:p>
        </p:txBody>
      </p:sp>
    </p:spTree>
  </p:cSld>
  <p:clrMapOvr>
    <a:masterClrMapping/>
  </p:clrMapOvr>
  <p:transition advTm="1488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875495-E043-4097-ADA5-3559566BB1F9}" type="slidenum">
              <a:rPr lang="en-US"/>
              <a:pPr/>
              <a:t>7</a:t>
            </a:fld>
            <a:endParaRPr lang="en-US"/>
          </a:p>
        </p:txBody>
      </p:sp>
      <p:pic>
        <p:nvPicPr>
          <p:cNvPr id="488452" name="Picture 2" descr="oldpolioleg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463" y="2078038"/>
            <a:ext cx="2270125" cy="428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8453" name="Picture 3" descr="polio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3263" y="2085975"/>
            <a:ext cx="5637212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8454" name="Text Box 5"/>
          <p:cNvSpPr txBox="1">
            <a:spLocks noChangeArrowheads="1"/>
          </p:cNvSpPr>
          <p:nvPr/>
        </p:nvSpPr>
        <p:spPr bwMode="auto">
          <a:xfrm>
            <a:off x="1166813" y="1065213"/>
            <a:ext cx="3452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Мишићне атрофије код полиа</a:t>
            </a:r>
          </a:p>
        </p:txBody>
      </p:sp>
    </p:spTree>
  </p:cSld>
  <p:clrMapOvr>
    <a:masterClrMapping/>
  </p:clrMapOvr>
  <p:transition advTm="348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38022C-1CA6-4DC4-A024-ADAF0ED58536}" type="slidenum">
              <a:rPr lang="en-US"/>
              <a:pPr/>
              <a:t>8</a:t>
            </a:fld>
            <a:endParaRPr lang="en-US"/>
          </a:p>
        </p:txBody>
      </p:sp>
      <p:pic>
        <p:nvPicPr>
          <p:cNvPr id="490500" name="Picture 2" descr="polio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877888"/>
            <a:ext cx="3524250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0501" name="Picture 3" descr="untitle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2438" y="1827213"/>
            <a:ext cx="4733925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0502" name="Text Box 4"/>
          <p:cNvSpPr txBox="1">
            <a:spLocks noChangeArrowheads="1"/>
          </p:cNvSpPr>
          <p:nvPr/>
        </p:nvSpPr>
        <p:spPr bwMode="auto">
          <a:xfrm>
            <a:off x="1166813" y="1004888"/>
            <a:ext cx="3452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i="1">
                <a:solidFill>
                  <a:srgbClr val="FFFF00"/>
                </a:solidFill>
                <a:latin typeface="Arial" charset="0"/>
              </a:rPr>
              <a:t>Мишићне атрофије код полиа</a:t>
            </a:r>
          </a:p>
        </p:txBody>
      </p:sp>
    </p:spTree>
  </p:cSld>
  <p:clrMapOvr>
    <a:masterClrMapping/>
  </p:clrMapOvr>
  <p:transition advTm="288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Инфективне болести - Проф. др Предраг Чановић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E5C4EE-8AF2-4F69-ADB9-6675C7B3A0E6}" type="slidenum">
              <a:rPr lang="en-US"/>
              <a:pPr/>
              <a:t>9</a:t>
            </a:fld>
            <a:endParaRPr lang="en-US"/>
          </a:p>
        </p:txBody>
      </p:sp>
      <p:sp>
        <p:nvSpPr>
          <p:cNvPr id="508932" name="Rectangle 2"/>
          <p:cNvSpPr>
            <a:spLocks noChangeArrowheads="1"/>
          </p:cNvSpPr>
          <p:nvPr/>
        </p:nvSpPr>
        <p:spPr bwMode="auto">
          <a:xfrm>
            <a:off x="1606550" y="968375"/>
            <a:ext cx="3268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1" hangingPunct="1"/>
            <a:r>
              <a:rPr lang="en-GB" sz="2400" b="1">
                <a:solidFill>
                  <a:srgbClr val="FFFF00"/>
                </a:solidFill>
                <a:latin typeface="Comic Sans MS" pitchFamily="66" charset="0"/>
              </a:rPr>
              <a:t>Имунитет и заштита</a:t>
            </a:r>
          </a:p>
        </p:txBody>
      </p:sp>
      <p:sp>
        <p:nvSpPr>
          <p:cNvPr id="508933" name="Text Box 3"/>
          <p:cNvSpPr txBox="1">
            <a:spLocks noChangeArrowheads="1"/>
          </p:cNvSpPr>
          <p:nvPr/>
        </p:nvSpPr>
        <p:spPr bwMode="auto">
          <a:xfrm>
            <a:off x="1111250" y="1844675"/>
            <a:ext cx="7419975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Прележана болест оставља трајан, тип-специфичан имунитет,</a:t>
            </a:r>
          </a:p>
          <a:p>
            <a:pPr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sr-Latn-CS">
                <a:latin typeface="Arial" charset="0"/>
              </a:rPr>
              <a:t> </a:t>
            </a:r>
            <a:r>
              <a:rPr lang="en-GB">
                <a:latin typeface="Arial" charset="0"/>
              </a:rPr>
              <a:t>Постоје мртва и жива вакцина.</a:t>
            </a:r>
            <a:endParaRPr lang="en-US">
              <a:latin typeface="Arial" charset="0"/>
            </a:endParaRPr>
          </a:p>
        </p:txBody>
      </p:sp>
      <p:pic>
        <p:nvPicPr>
          <p:cNvPr id="508934" name="Picture 4" descr="albertsab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63650" y="3021013"/>
            <a:ext cx="2406650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8935" name="Picture 5" descr="sal0-060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1950" y="3035300"/>
            <a:ext cx="4384675" cy="339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88"/>
</p:sld>
</file>

<file path=ppt/theme/theme1.xml><?xml version="1.0" encoding="utf-8"?>
<a:theme xmlns:a="http://schemas.openxmlformats.org/drawingml/2006/main" name="Shimmer">
  <a:themeElements>
    <a:clrScheme name="Shimmer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Shimm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himmer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immer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immer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2064</TotalTime>
  <Words>2757</Words>
  <Application>Microsoft Office PowerPoint</Application>
  <PresentationFormat>On-screen Show (4:3)</PresentationFormat>
  <Paragraphs>524</Paragraphs>
  <Slides>43</Slides>
  <Notes>43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Comic Sans MS</vt:lpstr>
      <vt:lpstr>Tahoma</vt:lpstr>
      <vt:lpstr>Times New Roman</vt:lpstr>
      <vt:lpstr>Wingdings</vt:lpstr>
      <vt:lpstr>Shimmer</vt:lpstr>
      <vt:lpstr>Designer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private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Dragan Adamovic</dc:creator>
  <cp:lastModifiedBy>Biljana</cp:lastModifiedBy>
  <cp:revision>79</cp:revision>
  <dcterms:created xsi:type="dcterms:W3CDTF">2005-11-12T07:23:49Z</dcterms:created>
  <dcterms:modified xsi:type="dcterms:W3CDTF">2022-04-19T09:52:27Z</dcterms:modified>
</cp:coreProperties>
</file>